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6" r:id="rId2"/>
    <p:sldId id="1903" r:id="rId3"/>
    <p:sldId id="1902" r:id="rId4"/>
    <p:sldId id="266" r:id="rId5"/>
    <p:sldId id="300" r:id="rId6"/>
    <p:sldId id="1889" r:id="rId7"/>
    <p:sldId id="1899" r:id="rId8"/>
    <p:sldId id="1898" r:id="rId9"/>
    <p:sldId id="1901" r:id="rId10"/>
    <p:sldId id="1905" r:id="rId11"/>
    <p:sldId id="258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133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12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12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D52726-0285-407E-BBC0-F29FCFF1F674}" type="doc">
      <dgm:prSet loTypeId="urn:microsoft.com/office/officeart/2016/7/layout/VerticalDownArrowProcess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4CB8BBFA-5F60-4539-8D32-6463D453446D}">
      <dgm:prSet/>
      <dgm:spPr/>
      <dgm:t>
        <a:bodyPr/>
        <a:lstStyle/>
        <a:p>
          <a:r>
            <a:rPr lang="en-US" dirty="0"/>
            <a:t>Convene</a:t>
          </a:r>
        </a:p>
      </dgm:t>
    </dgm:pt>
    <dgm:pt modelId="{450C8A20-8F0C-4230-A340-C56B325F43CE}" type="parTrans" cxnId="{D757DAE7-44D1-422A-92CC-CEC18E76AD9A}">
      <dgm:prSet/>
      <dgm:spPr/>
      <dgm:t>
        <a:bodyPr/>
        <a:lstStyle/>
        <a:p>
          <a:endParaRPr lang="en-US"/>
        </a:p>
      </dgm:t>
    </dgm:pt>
    <dgm:pt modelId="{50746162-029B-4FB9-A49F-0CD3422A600C}" type="sibTrans" cxnId="{D757DAE7-44D1-422A-92CC-CEC18E76AD9A}">
      <dgm:prSet/>
      <dgm:spPr/>
      <dgm:t>
        <a:bodyPr/>
        <a:lstStyle/>
        <a:p>
          <a:endParaRPr lang="en-US"/>
        </a:p>
      </dgm:t>
    </dgm:pt>
    <dgm:pt modelId="{4A59A7AF-2E53-4C50-A2AC-006D2C07FB35}">
      <dgm:prSet/>
      <dgm:spPr/>
      <dgm:t>
        <a:bodyPr/>
        <a:lstStyle/>
        <a:p>
          <a:r>
            <a:rPr lang="en-US" dirty="0"/>
            <a:t>Convene local planning group</a:t>
          </a:r>
        </a:p>
      </dgm:t>
    </dgm:pt>
    <dgm:pt modelId="{8A3212CA-F6BB-4E2F-81D0-7C014B9A1B39}" type="parTrans" cxnId="{AFE8DA23-F9D7-46B8-82B5-2D794F732077}">
      <dgm:prSet/>
      <dgm:spPr/>
      <dgm:t>
        <a:bodyPr/>
        <a:lstStyle/>
        <a:p>
          <a:endParaRPr lang="en-US"/>
        </a:p>
      </dgm:t>
    </dgm:pt>
    <dgm:pt modelId="{E5E72909-FD38-4811-A89C-7F5323C9804C}" type="sibTrans" cxnId="{AFE8DA23-F9D7-46B8-82B5-2D794F732077}">
      <dgm:prSet/>
      <dgm:spPr/>
      <dgm:t>
        <a:bodyPr/>
        <a:lstStyle/>
        <a:p>
          <a:endParaRPr lang="en-US"/>
        </a:p>
      </dgm:t>
    </dgm:pt>
    <dgm:pt modelId="{EE327C04-1C54-4C32-A368-060E7EDC4FA7}">
      <dgm:prSet/>
      <dgm:spPr/>
      <dgm:t>
        <a:bodyPr/>
        <a:lstStyle/>
        <a:p>
          <a:r>
            <a:rPr lang="en-US" dirty="0"/>
            <a:t>Determine</a:t>
          </a:r>
        </a:p>
      </dgm:t>
    </dgm:pt>
    <dgm:pt modelId="{19322922-765B-4126-8C5A-E0CA04E2B64E}" type="parTrans" cxnId="{E356A08F-802E-4BBB-92F1-C9B891959928}">
      <dgm:prSet/>
      <dgm:spPr/>
      <dgm:t>
        <a:bodyPr/>
        <a:lstStyle/>
        <a:p>
          <a:endParaRPr lang="en-US"/>
        </a:p>
      </dgm:t>
    </dgm:pt>
    <dgm:pt modelId="{F042C513-831E-4E25-9C09-EB2BAC343D6C}" type="sibTrans" cxnId="{E356A08F-802E-4BBB-92F1-C9B891959928}">
      <dgm:prSet/>
      <dgm:spPr/>
      <dgm:t>
        <a:bodyPr/>
        <a:lstStyle/>
        <a:p>
          <a:endParaRPr lang="en-US"/>
        </a:p>
      </dgm:t>
    </dgm:pt>
    <dgm:pt modelId="{C0F10B87-76B5-4BE0-8C67-CFEE8390EEF7}">
      <dgm:prSet/>
      <dgm:spPr/>
      <dgm:t>
        <a:bodyPr/>
        <a:lstStyle/>
        <a:p>
          <a:r>
            <a:rPr lang="en-US" dirty="0"/>
            <a:t>Determine local goals</a:t>
          </a:r>
        </a:p>
      </dgm:t>
    </dgm:pt>
    <dgm:pt modelId="{098BC8AB-05F3-47EE-AA8E-E8314AF24191}" type="parTrans" cxnId="{1AA470A4-BED8-4E6C-AB7B-EA9ADB5F7660}">
      <dgm:prSet/>
      <dgm:spPr/>
      <dgm:t>
        <a:bodyPr/>
        <a:lstStyle/>
        <a:p>
          <a:endParaRPr lang="en-US"/>
        </a:p>
      </dgm:t>
    </dgm:pt>
    <dgm:pt modelId="{AC9BC7AC-57EC-4C6A-9303-FB5246D20172}" type="sibTrans" cxnId="{1AA470A4-BED8-4E6C-AB7B-EA9ADB5F7660}">
      <dgm:prSet/>
      <dgm:spPr/>
      <dgm:t>
        <a:bodyPr/>
        <a:lstStyle/>
        <a:p>
          <a:endParaRPr lang="en-US"/>
        </a:p>
      </dgm:t>
    </dgm:pt>
    <dgm:pt modelId="{34F3C6C1-50AB-4938-BADF-FA56915A5CEA}">
      <dgm:prSet/>
      <dgm:spPr/>
      <dgm:t>
        <a:bodyPr/>
        <a:lstStyle/>
        <a:p>
          <a:r>
            <a:rPr lang="en-US" dirty="0"/>
            <a:t>Define</a:t>
          </a:r>
        </a:p>
      </dgm:t>
    </dgm:pt>
    <dgm:pt modelId="{CA6E5FB4-70F6-4B56-9442-1367C4457CBA}" type="parTrans" cxnId="{59F5E68D-6929-49C6-8165-9F3DE159DEEF}">
      <dgm:prSet/>
      <dgm:spPr/>
      <dgm:t>
        <a:bodyPr/>
        <a:lstStyle/>
        <a:p>
          <a:endParaRPr lang="en-US"/>
        </a:p>
      </dgm:t>
    </dgm:pt>
    <dgm:pt modelId="{3BEE3611-6D6E-482E-BEF6-F870305761E8}" type="sibTrans" cxnId="{59F5E68D-6929-49C6-8165-9F3DE159DEEF}">
      <dgm:prSet/>
      <dgm:spPr/>
      <dgm:t>
        <a:bodyPr/>
        <a:lstStyle/>
        <a:p>
          <a:endParaRPr lang="en-US"/>
        </a:p>
      </dgm:t>
    </dgm:pt>
    <dgm:pt modelId="{DEE42100-DF47-4AED-B921-2CA1A12D27A9}">
      <dgm:prSet/>
      <dgm:spPr/>
      <dgm:t>
        <a:bodyPr/>
        <a:lstStyle/>
        <a:p>
          <a:r>
            <a:rPr lang="en-US" dirty="0"/>
            <a:t>Define cohorts and determine cohort-specific housing interventions </a:t>
          </a:r>
        </a:p>
      </dgm:t>
    </dgm:pt>
    <dgm:pt modelId="{1ACDC84A-4A9E-4DB4-B19A-5A960A2A212D}" type="parTrans" cxnId="{3EC4C324-B905-47B9-A07C-6B1739A70E06}">
      <dgm:prSet/>
      <dgm:spPr/>
      <dgm:t>
        <a:bodyPr/>
        <a:lstStyle/>
        <a:p>
          <a:endParaRPr lang="en-US"/>
        </a:p>
      </dgm:t>
    </dgm:pt>
    <dgm:pt modelId="{34CD7A50-A62B-4963-83A2-FC4B1284118A}" type="sibTrans" cxnId="{3EC4C324-B905-47B9-A07C-6B1739A70E06}">
      <dgm:prSet/>
      <dgm:spPr/>
      <dgm:t>
        <a:bodyPr/>
        <a:lstStyle/>
        <a:p>
          <a:endParaRPr lang="en-US"/>
        </a:p>
      </dgm:t>
    </dgm:pt>
    <dgm:pt modelId="{1B7BA268-1BA4-4315-BC1B-860AAC20F8A3}">
      <dgm:prSet/>
      <dgm:spPr/>
      <dgm:t>
        <a:bodyPr/>
        <a:lstStyle/>
        <a:p>
          <a:r>
            <a:rPr lang="en-US" dirty="0"/>
            <a:t>Determine</a:t>
          </a:r>
        </a:p>
      </dgm:t>
    </dgm:pt>
    <dgm:pt modelId="{193C1D3C-EFD6-4FAE-8743-BB9CEB894A2B}" type="parTrans" cxnId="{017E730F-191F-4C5F-8F6C-65A7D4DE5416}">
      <dgm:prSet/>
      <dgm:spPr/>
      <dgm:t>
        <a:bodyPr/>
        <a:lstStyle/>
        <a:p>
          <a:endParaRPr lang="en-US"/>
        </a:p>
      </dgm:t>
    </dgm:pt>
    <dgm:pt modelId="{10FFE6E8-FD64-4220-9E8E-FAEAB3DDCFC6}" type="sibTrans" cxnId="{017E730F-191F-4C5F-8F6C-65A7D4DE5416}">
      <dgm:prSet/>
      <dgm:spPr/>
      <dgm:t>
        <a:bodyPr/>
        <a:lstStyle/>
        <a:p>
          <a:endParaRPr lang="en-US"/>
        </a:p>
      </dgm:t>
    </dgm:pt>
    <dgm:pt modelId="{D024C2D8-DDDF-4E8B-9FFC-FDF915FE60EF}">
      <dgm:prSet/>
      <dgm:spPr/>
      <dgm:t>
        <a:bodyPr/>
        <a:lstStyle/>
        <a:p>
          <a:r>
            <a:rPr lang="en-US" dirty="0"/>
            <a:t>Determine intervention project types and descriptions</a:t>
          </a:r>
        </a:p>
      </dgm:t>
    </dgm:pt>
    <dgm:pt modelId="{4318E751-1EC4-41BE-BE85-329D290FFE5B}" type="parTrans" cxnId="{BBB18CF7-4473-4CB3-BB63-6E05BA8D72C4}">
      <dgm:prSet/>
      <dgm:spPr/>
      <dgm:t>
        <a:bodyPr/>
        <a:lstStyle/>
        <a:p>
          <a:endParaRPr lang="en-US"/>
        </a:p>
      </dgm:t>
    </dgm:pt>
    <dgm:pt modelId="{AA16CDC1-8EE3-4E57-8FD1-B357EA6435D1}" type="sibTrans" cxnId="{BBB18CF7-4473-4CB3-BB63-6E05BA8D72C4}">
      <dgm:prSet/>
      <dgm:spPr/>
      <dgm:t>
        <a:bodyPr/>
        <a:lstStyle/>
        <a:p>
          <a:endParaRPr lang="en-US"/>
        </a:p>
      </dgm:t>
    </dgm:pt>
    <dgm:pt modelId="{4807D638-B9DE-4CE2-9937-ED5D202B9DD0}">
      <dgm:prSet/>
      <dgm:spPr/>
      <dgm:t>
        <a:bodyPr/>
        <a:lstStyle/>
        <a:p>
          <a:r>
            <a:rPr lang="en-US" dirty="0"/>
            <a:t>Estimate</a:t>
          </a:r>
        </a:p>
      </dgm:t>
    </dgm:pt>
    <dgm:pt modelId="{0910384E-8892-4AE4-99C6-643992FFF660}" type="parTrans" cxnId="{A07A7E5D-2BD5-4D1B-8ED3-1FF9C9BBE96D}">
      <dgm:prSet/>
      <dgm:spPr/>
      <dgm:t>
        <a:bodyPr/>
        <a:lstStyle/>
        <a:p>
          <a:endParaRPr lang="en-US"/>
        </a:p>
      </dgm:t>
    </dgm:pt>
    <dgm:pt modelId="{C244C054-7FE3-448E-B320-918B27B97BBD}" type="sibTrans" cxnId="{A07A7E5D-2BD5-4D1B-8ED3-1FF9C9BBE96D}">
      <dgm:prSet/>
      <dgm:spPr/>
      <dgm:t>
        <a:bodyPr/>
        <a:lstStyle/>
        <a:p>
          <a:endParaRPr lang="en-US"/>
        </a:p>
      </dgm:t>
    </dgm:pt>
    <dgm:pt modelId="{E31C0735-553E-4BD4-BC5D-50F3A80844AF}">
      <dgm:prSet/>
      <dgm:spPr/>
      <dgm:t>
        <a:bodyPr/>
        <a:lstStyle/>
        <a:p>
          <a:r>
            <a:rPr lang="en-US" dirty="0"/>
            <a:t>Estimate number of households in each cohort</a:t>
          </a:r>
        </a:p>
      </dgm:t>
    </dgm:pt>
    <dgm:pt modelId="{9CBFEE51-9A0F-4DF8-BFB5-E83FEA8F58B9}" type="parTrans" cxnId="{4C3AA8E8-1391-4ED7-831C-A616BA6DD80E}">
      <dgm:prSet/>
      <dgm:spPr/>
      <dgm:t>
        <a:bodyPr/>
        <a:lstStyle/>
        <a:p>
          <a:endParaRPr lang="en-US"/>
        </a:p>
      </dgm:t>
    </dgm:pt>
    <dgm:pt modelId="{6157D6BA-BE60-4815-9800-C03FD2DE18B0}" type="sibTrans" cxnId="{4C3AA8E8-1391-4ED7-831C-A616BA6DD80E}">
      <dgm:prSet/>
      <dgm:spPr/>
      <dgm:t>
        <a:bodyPr/>
        <a:lstStyle/>
        <a:p>
          <a:endParaRPr lang="en-US"/>
        </a:p>
      </dgm:t>
    </dgm:pt>
    <dgm:pt modelId="{0FA4FA19-DF77-48AC-AC72-8A3918DA5360}">
      <dgm:prSet/>
      <dgm:spPr/>
      <dgm:t>
        <a:bodyPr/>
        <a:lstStyle/>
        <a:p>
          <a:r>
            <a:rPr lang="en-US" dirty="0"/>
            <a:t>Estimate</a:t>
          </a:r>
        </a:p>
      </dgm:t>
    </dgm:pt>
    <dgm:pt modelId="{B919F82E-0B4B-4EA9-BEE7-AB443E4D61BF}" type="parTrans" cxnId="{B67129F6-041C-47F3-9391-B5DD22652C17}">
      <dgm:prSet/>
      <dgm:spPr/>
      <dgm:t>
        <a:bodyPr/>
        <a:lstStyle/>
        <a:p>
          <a:endParaRPr lang="en-US"/>
        </a:p>
      </dgm:t>
    </dgm:pt>
    <dgm:pt modelId="{A57E19A7-4816-4DCF-9216-3F3273E7F587}" type="sibTrans" cxnId="{B67129F6-041C-47F3-9391-B5DD22652C17}">
      <dgm:prSet/>
      <dgm:spPr/>
      <dgm:t>
        <a:bodyPr/>
        <a:lstStyle/>
        <a:p>
          <a:endParaRPr lang="en-US"/>
        </a:p>
      </dgm:t>
    </dgm:pt>
    <dgm:pt modelId="{AE5A16D4-3B93-475E-B37F-13E116B2B9B2}">
      <dgm:prSet/>
      <dgm:spPr/>
      <dgm:t>
        <a:bodyPr/>
        <a:lstStyle/>
        <a:p>
          <a:r>
            <a:rPr lang="en-US" dirty="0"/>
            <a:t>Estimate project component costs</a:t>
          </a:r>
        </a:p>
      </dgm:t>
    </dgm:pt>
    <dgm:pt modelId="{AA527061-1589-4762-BAEF-B992ED351106}" type="parTrans" cxnId="{5E431E55-6F9B-48FF-B843-A1C06DCD0145}">
      <dgm:prSet/>
      <dgm:spPr/>
      <dgm:t>
        <a:bodyPr/>
        <a:lstStyle/>
        <a:p>
          <a:endParaRPr lang="en-US"/>
        </a:p>
      </dgm:t>
    </dgm:pt>
    <dgm:pt modelId="{6EECC1FE-0F26-436E-92BF-0D4264018D8A}" type="sibTrans" cxnId="{5E431E55-6F9B-48FF-B843-A1C06DCD0145}">
      <dgm:prSet/>
      <dgm:spPr/>
      <dgm:t>
        <a:bodyPr/>
        <a:lstStyle/>
        <a:p>
          <a:endParaRPr lang="en-US"/>
        </a:p>
      </dgm:t>
    </dgm:pt>
    <dgm:pt modelId="{D7D8C1CB-B1FE-4D35-8CA0-36E6715E3AC5}">
      <dgm:prSet/>
      <dgm:spPr/>
      <dgm:t>
        <a:bodyPr/>
        <a:lstStyle/>
        <a:p>
          <a:r>
            <a:rPr lang="en-US" dirty="0"/>
            <a:t>Inventory</a:t>
          </a:r>
        </a:p>
      </dgm:t>
    </dgm:pt>
    <dgm:pt modelId="{666B24CE-60C5-4E83-9185-CAF40F4864E4}" type="parTrans" cxnId="{671C1E14-6E5F-458C-9BE4-BF10D1234A04}">
      <dgm:prSet/>
      <dgm:spPr/>
      <dgm:t>
        <a:bodyPr/>
        <a:lstStyle/>
        <a:p>
          <a:endParaRPr lang="en-US"/>
        </a:p>
      </dgm:t>
    </dgm:pt>
    <dgm:pt modelId="{978A932C-AC5E-454B-A045-93D430E85919}" type="sibTrans" cxnId="{671C1E14-6E5F-458C-9BE4-BF10D1234A04}">
      <dgm:prSet/>
      <dgm:spPr/>
      <dgm:t>
        <a:bodyPr/>
        <a:lstStyle/>
        <a:p>
          <a:endParaRPr lang="en-US"/>
        </a:p>
      </dgm:t>
    </dgm:pt>
    <dgm:pt modelId="{F89B449B-5AD8-47EE-A8EC-92FE9BCF0D50}">
      <dgm:prSet/>
      <dgm:spPr/>
      <dgm:t>
        <a:bodyPr/>
        <a:lstStyle/>
        <a:p>
          <a:r>
            <a:rPr lang="en-US" dirty="0"/>
            <a:t>Inventory all available resources</a:t>
          </a:r>
        </a:p>
      </dgm:t>
    </dgm:pt>
    <dgm:pt modelId="{25893670-ACB2-463C-BC5E-37F87071F3AB}" type="parTrans" cxnId="{489A2025-F7FC-4977-93EC-0CFC88F339F7}">
      <dgm:prSet/>
      <dgm:spPr/>
      <dgm:t>
        <a:bodyPr/>
        <a:lstStyle/>
        <a:p>
          <a:endParaRPr lang="en-US"/>
        </a:p>
      </dgm:t>
    </dgm:pt>
    <dgm:pt modelId="{CF64B2CF-E023-48F7-97DB-2D797A6E48E0}" type="sibTrans" cxnId="{489A2025-F7FC-4977-93EC-0CFC88F339F7}">
      <dgm:prSet/>
      <dgm:spPr/>
      <dgm:t>
        <a:bodyPr/>
        <a:lstStyle/>
        <a:p>
          <a:endParaRPr lang="en-US"/>
        </a:p>
      </dgm:t>
    </dgm:pt>
    <dgm:pt modelId="{6B479084-176C-401B-BA24-03EEC176AC47}">
      <dgm:prSet/>
      <dgm:spPr/>
      <dgm:t>
        <a:bodyPr/>
        <a:lstStyle/>
        <a:p>
          <a:r>
            <a:rPr lang="en-US" dirty="0"/>
            <a:t>Determine</a:t>
          </a:r>
        </a:p>
      </dgm:t>
    </dgm:pt>
    <dgm:pt modelId="{B3B84D68-9208-4032-AB6A-28ECF21F410D}" type="parTrans" cxnId="{CD92F324-8E6C-4BDC-BAA1-0EB1875607EA}">
      <dgm:prSet/>
      <dgm:spPr/>
      <dgm:t>
        <a:bodyPr/>
        <a:lstStyle/>
        <a:p>
          <a:endParaRPr lang="en-US"/>
        </a:p>
      </dgm:t>
    </dgm:pt>
    <dgm:pt modelId="{C17FF4BA-57EB-4398-BD2C-64DAA00F2010}" type="sibTrans" cxnId="{CD92F324-8E6C-4BDC-BAA1-0EB1875607EA}">
      <dgm:prSet/>
      <dgm:spPr/>
      <dgm:t>
        <a:bodyPr/>
        <a:lstStyle/>
        <a:p>
          <a:endParaRPr lang="en-US"/>
        </a:p>
      </dgm:t>
    </dgm:pt>
    <dgm:pt modelId="{427F8A95-F950-4505-9828-0407E43B1304}">
      <dgm:prSet/>
      <dgm:spPr/>
      <dgm:t>
        <a:bodyPr/>
        <a:lstStyle/>
        <a:p>
          <a:r>
            <a:rPr lang="en-US" dirty="0"/>
            <a:t>Determine how those resources will be deployed to fund projects and meet goals</a:t>
          </a:r>
        </a:p>
      </dgm:t>
    </dgm:pt>
    <dgm:pt modelId="{A4AB1B81-FB51-4BDD-B879-24AF6049E5CC}" type="parTrans" cxnId="{EED62AE2-2477-4515-AB9C-26E4D8511614}">
      <dgm:prSet/>
      <dgm:spPr/>
      <dgm:t>
        <a:bodyPr/>
        <a:lstStyle/>
        <a:p>
          <a:endParaRPr lang="en-US"/>
        </a:p>
      </dgm:t>
    </dgm:pt>
    <dgm:pt modelId="{798059FC-F63B-485D-986E-DCCE1B14405F}" type="sibTrans" cxnId="{EED62AE2-2477-4515-AB9C-26E4D8511614}">
      <dgm:prSet/>
      <dgm:spPr/>
      <dgm:t>
        <a:bodyPr/>
        <a:lstStyle/>
        <a:p>
          <a:endParaRPr lang="en-US"/>
        </a:p>
      </dgm:t>
    </dgm:pt>
    <dgm:pt modelId="{A497E002-7482-43ED-A37B-3DDA935F9352}" type="pres">
      <dgm:prSet presAssocID="{07D52726-0285-407E-BBC0-F29FCFF1F674}" presName="Name0" presStyleCnt="0">
        <dgm:presLayoutVars>
          <dgm:dir/>
          <dgm:animLvl val="lvl"/>
          <dgm:resizeHandles val="exact"/>
        </dgm:presLayoutVars>
      </dgm:prSet>
      <dgm:spPr/>
    </dgm:pt>
    <dgm:pt modelId="{7B5041A7-18BF-4921-A580-713E6870E329}" type="pres">
      <dgm:prSet presAssocID="{6B479084-176C-401B-BA24-03EEC176AC47}" presName="boxAndChildren" presStyleCnt="0"/>
      <dgm:spPr/>
    </dgm:pt>
    <dgm:pt modelId="{92051747-30C2-470D-AA30-71DE25FF7729}" type="pres">
      <dgm:prSet presAssocID="{6B479084-176C-401B-BA24-03EEC176AC47}" presName="parentTextBox" presStyleLbl="alignNode1" presStyleIdx="0" presStyleCnt="8"/>
      <dgm:spPr/>
    </dgm:pt>
    <dgm:pt modelId="{F0377E93-4A9D-4EAA-9B2C-50140A7B7143}" type="pres">
      <dgm:prSet presAssocID="{6B479084-176C-401B-BA24-03EEC176AC47}" presName="descendantBox" presStyleLbl="bgAccFollowNode1" presStyleIdx="0" presStyleCnt="8"/>
      <dgm:spPr/>
    </dgm:pt>
    <dgm:pt modelId="{EF85C49B-9B48-4C3E-8C52-DC86F3230255}" type="pres">
      <dgm:prSet presAssocID="{978A932C-AC5E-454B-A045-93D430E85919}" presName="sp" presStyleCnt="0"/>
      <dgm:spPr/>
    </dgm:pt>
    <dgm:pt modelId="{ACAABBBB-C402-46F8-98FC-4EEB36CD71E1}" type="pres">
      <dgm:prSet presAssocID="{D7D8C1CB-B1FE-4D35-8CA0-36E6715E3AC5}" presName="arrowAndChildren" presStyleCnt="0"/>
      <dgm:spPr/>
    </dgm:pt>
    <dgm:pt modelId="{FFE4C1FE-307E-43B7-9130-958D6BC1C8A9}" type="pres">
      <dgm:prSet presAssocID="{D7D8C1CB-B1FE-4D35-8CA0-36E6715E3AC5}" presName="parentTextArrow" presStyleLbl="node1" presStyleIdx="0" presStyleCnt="0"/>
      <dgm:spPr/>
    </dgm:pt>
    <dgm:pt modelId="{9E486CCF-3797-4DA6-9B67-A46A24491BD5}" type="pres">
      <dgm:prSet presAssocID="{D7D8C1CB-B1FE-4D35-8CA0-36E6715E3AC5}" presName="arrow" presStyleLbl="alignNode1" presStyleIdx="1" presStyleCnt="8"/>
      <dgm:spPr/>
    </dgm:pt>
    <dgm:pt modelId="{0900C292-D620-4253-9AD3-33491B630098}" type="pres">
      <dgm:prSet presAssocID="{D7D8C1CB-B1FE-4D35-8CA0-36E6715E3AC5}" presName="descendantArrow" presStyleLbl="bgAccFollowNode1" presStyleIdx="1" presStyleCnt="8"/>
      <dgm:spPr/>
    </dgm:pt>
    <dgm:pt modelId="{CBE9DCE3-9164-471F-9E25-149127DFFAA8}" type="pres">
      <dgm:prSet presAssocID="{A57E19A7-4816-4DCF-9216-3F3273E7F587}" presName="sp" presStyleCnt="0"/>
      <dgm:spPr/>
    </dgm:pt>
    <dgm:pt modelId="{95F88F77-1810-4E7B-BA0D-9FBCD4EEDB5B}" type="pres">
      <dgm:prSet presAssocID="{0FA4FA19-DF77-48AC-AC72-8A3918DA5360}" presName="arrowAndChildren" presStyleCnt="0"/>
      <dgm:spPr/>
    </dgm:pt>
    <dgm:pt modelId="{E9536693-8189-4585-8173-EA836C5BDE61}" type="pres">
      <dgm:prSet presAssocID="{0FA4FA19-DF77-48AC-AC72-8A3918DA5360}" presName="parentTextArrow" presStyleLbl="node1" presStyleIdx="0" presStyleCnt="0"/>
      <dgm:spPr/>
    </dgm:pt>
    <dgm:pt modelId="{44A63FBA-3948-4E8F-AB84-2B2690D5E958}" type="pres">
      <dgm:prSet presAssocID="{0FA4FA19-DF77-48AC-AC72-8A3918DA5360}" presName="arrow" presStyleLbl="alignNode1" presStyleIdx="2" presStyleCnt="8"/>
      <dgm:spPr/>
    </dgm:pt>
    <dgm:pt modelId="{83138BB3-1943-4C93-97FA-D8681D53F519}" type="pres">
      <dgm:prSet presAssocID="{0FA4FA19-DF77-48AC-AC72-8A3918DA5360}" presName="descendantArrow" presStyleLbl="bgAccFollowNode1" presStyleIdx="2" presStyleCnt="8"/>
      <dgm:spPr/>
    </dgm:pt>
    <dgm:pt modelId="{A1C7C48C-77AC-46D3-B891-BEAF771BFB07}" type="pres">
      <dgm:prSet presAssocID="{C244C054-7FE3-448E-B320-918B27B97BBD}" presName="sp" presStyleCnt="0"/>
      <dgm:spPr/>
    </dgm:pt>
    <dgm:pt modelId="{852DEC7C-C6C2-4FD5-B06B-2FAA5D73CC6E}" type="pres">
      <dgm:prSet presAssocID="{4807D638-B9DE-4CE2-9937-ED5D202B9DD0}" presName="arrowAndChildren" presStyleCnt="0"/>
      <dgm:spPr/>
    </dgm:pt>
    <dgm:pt modelId="{8DB621FE-8CC5-41B6-85B1-B4F1C43565E1}" type="pres">
      <dgm:prSet presAssocID="{4807D638-B9DE-4CE2-9937-ED5D202B9DD0}" presName="parentTextArrow" presStyleLbl="node1" presStyleIdx="0" presStyleCnt="0"/>
      <dgm:spPr/>
    </dgm:pt>
    <dgm:pt modelId="{1CF28375-43E5-4CA3-AD46-8C7425B77FFE}" type="pres">
      <dgm:prSet presAssocID="{4807D638-B9DE-4CE2-9937-ED5D202B9DD0}" presName="arrow" presStyleLbl="alignNode1" presStyleIdx="3" presStyleCnt="8"/>
      <dgm:spPr/>
    </dgm:pt>
    <dgm:pt modelId="{E8C282F9-1EED-419A-98BD-6E0D8837F07F}" type="pres">
      <dgm:prSet presAssocID="{4807D638-B9DE-4CE2-9937-ED5D202B9DD0}" presName="descendantArrow" presStyleLbl="bgAccFollowNode1" presStyleIdx="3" presStyleCnt="8"/>
      <dgm:spPr/>
    </dgm:pt>
    <dgm:pt modelId="{10270EAC-777C-4B75-B464-8368404ACED2}" type="pres">
      <dgm:prSet presAssocID="{10FFE6E8-FD64-4220-9E8E-FAEAB3DDCFC6}" presName="sp" presStyleCnt="0"/>
      <dgm:spPr/>
    </dgm:pt>
    <dgm:pt modelId="{C9CF643D-536B-4EE3-AD6E-431B7645132F}" type="pres">
      <dgm:prSet presAssocID="{1B7BA268-1BA4-4315-BC1B-860AAC20F8A3}" presName="arrowAndChildren" presStyleCnt="0"/>
      <dgm:spPr/>
    </dgm:pt>
    <dgm:pt modelId="{F09F0EC8-B99B-47E6-8F31-E0457D9A26D3}" type="pres">
      <dgm:prSet presAssocID="{1B7BA268-1BA4-4315-BC1B-860AAC20F8A3}" presName="parentTextArrow" presStyleLbl="node1" presStyleIdx="0" presStyleCnt="0"/>
      <dgm:spPr/>
    </dgm:pt>
    <dgm:pt modelId="{D190967B-D5CA-4A24-B1FB-008196034D7A}" type="pres">
      <dgm:prSet presAssocID="{1B7BA268-1BA4-4315-BC1B-860AAC20F8A3}" presName="arrow" presStyleLbl="alignNode1" presStyleIdx="4" presStyleCnt="8"/>
      <dgm:spPr/>
    </dgm:pt>
    <dgm:pt modelId="{7621AD1D-A537-487E-A2F1-89BD5AB86A91}" type="pres">
      <dgm:prSet presAssocID="{1B7BA268-1BA4-4315-BC1B-860AAC20F8A3}" presName="descendantArrow" presStyleLbl="bgAccFollowNode1" presStyleIdx="4" presStyleCnt="8"/>
      <dgm:spPr/>
    </dgm:pt>
    <dgm:pt modelId="{EFB6F9F6-4EAC-4984-9776-3847EDBCC953}" type="pres">
      <dgm:prSet presAssocID="{3BEE3611-6D6E-482E-BEF6-F870305761E8}" presName="sp" presStyleCnt="0"/>
      <dgm:spPr/>
    </dgm:pt>
    <dgm:pt modelId="{A48B72DF-E22D-4702-B2C3-9619475D2B21}" type="pres">
      <dgm:prSet presAssocID="{34F3C6C1-50AB-4938-BADF-FA56915A5CEA}" presName="arrowAndChildren" presStyleCnt="0"/>
      <dgm:spPr/>
    </dgm:pt>
    <dgm:pt modelId="{10369AD0-E468-4A68-84E2-DD6A05FDD631}" type="pres">
      <dgm:prSet presAssocID="{34F3C6C1-50AB-4938-BADF-FA56915A5CEA}" presName="parentTextArrow" presStyleLbl="node1" presStyleIdx="0" presStyleCnt="0"/>
      <dgm:spPr/>
    </dgm:pt>
    <dgm:pt modelId="{D6AA81AB-3344-473B-95D3-9A96FFD10030}" type="pres">
      <dgm:prSet presAssocID="{34F3C6C1-50AB-4938-BADF-FA56915A5CEA}" presName="arrow" presStyleLbl="alignNode1" presStyleIdx="5" presStyleCnt="8"/>
      <dgm:spPr/>
    </dgm:pt>
    <dgm:pt modelId="{AF64987B-3830-4A1B-B4FE-3ACD38915897}" type="pres">
      <dgm:prSet presAssocID="{34F3C6C1-50AB-4938-BADF-FA56915A5CEA}" presName="descendantArrow" presStyleLbl="bgAccFollowNode1" presStyleIdx="5" presStyleCnt="8"/>
      <dgm:spPr/>
    </dgm:pt>
    <dgm:pt modelId="{D9E08BA5-5598-4E89-84E9-8CC273E5EAB0}" type="pres">
      <dgm:prSet presAssocID="{F042C513-831E-4E25-9C09-EB2BAC343D6C}" presName="sp" presStyleCnt="0"/>
      <dgm:spPr/>
    </dgm:pt>
    <dgm:pt modelId="{758A66E2-FD67-4DE1-81BA-139BFB4DF028}" type="pres">
      <dgm:prSet presAssocID="{EE327C04-1C54-4C32-A368-060E7EDC4FA7}" presName="arrowAndChildren" presStyleCnt="0"/>
      <dgm:spPr/>
    </dgm:pt>
    <dgm:pt modelId="{8B230B2E-4635-40D9-8414-F3FBD4FD6A10}" type="pres">
      <dgm:prSet presAssocID="{EE327C04-1C54-4C32-A368-060E7EDC4FA7}" presName="parentTextArrow" presStyleLbl="node1" presStyleIdx="0" presStyleCnt="0"/>
      <dgm:spPr/>
    </dgm:pt>
    <dgm:pt modelId="{5F340868-CBEE-447B-A32E-E64A0BC1E803}" type="pres">
      <dgm:prSet presAssocID="{EE327C04-1C54-4C32-A368-060E7EDC4FA7}" presName="arrow" presStyleLbl="alignNode1" presStyleIdx="6" presStyleCnt="8"/>
      <dgm:spPr/>
    </dgm:pt>
    <dgm:pt modelId="{4F7F06F1-A81E-4F1E-8A10-AFF2817CD11A}" type="pres">
      <dgm:prSet presAssocID="{EE327C04-1C54-4C32-A368-060E7EDC4FA7}" presName="descendantArrow" presStyleLbl="bgAccFollowNode1" presStyleIdx="6" presStyleCnt="8"/>
      <dgm:spPr/>
    </dgm:pt>
    <dgm:pt modelId="{4764C245-4D21-402A-9E03-5124E0A8CC0B}" type="pres">
      <dgm:prSet presAssocID="{50746162-029B-4FB9-A49F-0CD3422A600C}" presName="sp" presStyleCnt="0"/>
      <dgm:spPr/>
    </dgm:pt>
    <dgm:pt modelId="{B4F0417B-1FA3-42B5-8274-D6850DB00C1E}" type="pres">
      <dgm:prSet presAssocID="{4CB8BBFA-5F60-4539-8D32-6463D453446D}" presName="arrowAndChildren" presStyleCnt="0"/>
      <dgm:spPr/>
    </dgm:pt>
    <dgm:pt modelId="{487EBCE3-AAC2-4ED3-90B8-0EA2F103DBAC}" type="pres">
      <dgm:prSet presAssocID="{4CB8BBFA-5F60-4539-8D32-6463D453446D}" presName="parentTextArrow" presStyleLbl="node1" presStyleIdx="0" presStyleCnt="0"/>
      <dgm:spPr/>
    </dgm:pt>
    <dgm:pt modelId="{EC162037-F98C-45EA-82DC-CE5F5F754521}" type="pres">
      <dgm:prSet presAssocID="{4CB8BBFA-5F60-4539-8D32-6463D453446D}" presName="arrow" presStyleLbl="alignNode1" presStyleIdx="7" presStyleCnt="8"/>
      <dgm:spPr/>
    </dgm:pt>
    <dgm:pt modelId="{5FBE6555-2CDA-4BFD-9A6C-6F3A25311F51}" type="pres">
      <dgm:prSet presAssocID="{4CB8BBFA-5F60-4539-8D32-6463D453446D}" presName="descendantArrow" presStyleLbl="bgAccFollowNode1" presStyleIdx="7" presStyleCnt="8"/>
      <dgm:spPr/>
    </dgm:pt>
  </dgm:ptLst>
  <dgm:cxnLst>
    <dgm:cxn modelId="{6C64B80B-6AC8-4C27-844E-5FF6ADCEB5DF}" type="presOf" srcId="{4807D638-B9DE-4CE2-9937-ED5D202B9DD0}" destId="{1CF28375-43E5-4CA3-AD46-8C7425B77FFE}" srcOrd="1" destOrd="0" presId="urn:microsoft.com/office/officeart/2016/7/layout/VerticalDownArrowProcess"/>
    <dgm:cxn modelId="{017E730F-191F-4C5F-8F6C-65A7D4DE5416}" srcId="{07D52726-0285-407E-BBC0-F29FCFF1F674}" destId="{1B7BA268-1BA4-4315-BC1B-860AAC20F8A3}" srcOrd="3" destOrd="0" parTransId="{193C1D3C-EFD6-4FAE-8743-BB9CEB894A2B}" sibTransId="{10FFE6E8-FD64-4220-9E8E-FAEAB3DDCFC6}"/>
    <dgm:cxn modelId="{8FA2D310-EBC1-4932-95E6-C2A46A6C8C1E}" type="presOf" srcId="{0FA4FA19-DF77-48AC-AC72-8A3918DA5360}" destId="{44A63FBA-3948-4E8F-AB84-2B2690D5E958}" srcOrd="1" destOrd="0" presId="urn:microsoft.com/office/officeart/2016/7/layout/VerticalDownArrowProcess"/>
    <dgm:cxn modelId="{594F7D11-6CC4-45D5-A491-D2B8254E18F4}" type="presOf" srcId="{34F3C6C1-50AB-4938-BADF-FA56915A5CEA}" destId="{10369AD0-E468-4A68-84E2-DD6A05FDD631}" srcOrd="0" destOrd="0" presId="urn:microsoft.com/office/officeart/2016/7/layout/VerticalDownArrowProcess"/>
    <dgm:cxn modelId="{671C1E14-6E5F-458C-9BE4-BF10D1234A04}" srcId="{07D52726-0285-407E-BBC0-F29FCFF1F674}" destId="{D7D8C1CB-B1FE-4D35-8CA0-36E6715E3AC5}" srcOrd="6" destOrd="0" parTransId="{666B24CE-60C5-4E83-9185-CAF40F4864E4}" sibTransId="{978A932C-AC5E-454B-A045-93D430E85919}"/>
    <dgm:cxn modelId="{275BFA21-284B-4194-8E11-31EC90054209}" type="presOf" srcId="{4CB8BBFA-5F60-4539-8D32-6463D453446D}" destId="{EC162037-F98C-45EA-82DC-CE5F5F754521}" srcOrd="1" destOrd="0" presId="urn:microsoft.com/office/officeart/2016/7/layout/VerticalDownArrowProcess"/>
    <dgm:cxn modelId="{AFE8DA23-F9D7-46B8-82B5-2D794F732077}" srcId="{4CB8BBFA-5F60-4539-8D32-6463D453446D}" destId="{4A59A7AF-2E53-4C50-A2AC-006D2C07FB35}" srcOrd="0" destOrd="0" parTransId="{8A3212CA-F6BB-4E2F-81D0-7C014B9A1B39}" sibTransId="{E5E72909-FD38-4811-A89C-7F5323C9804C}"/>
    <dgm:cxn modelId="{3EC4C324-B905-47B9-A07C-6B1739A70E06}" srcId="{34F3C6C1-50AB-4938-BADF-FA56915A5CEA}" destId="{DEE42100-DF47-4AED-B921-2CA1A12D27A9}" srcOrd="0" destOrd="0" parTransId="{1ACDC84A-4A9E-4DB4-B19A-5A960A2A212D}" sibTransId="{34CD7A50-A62B-4963-83A2-FC4B1284118A}"/>
    <dgm:cxn modelId="{CD92F324-8E6C-4BDC-BAA1-0EB1875607EA}" srcId="{07D52726-0285-407E-BBC0-F29FCFF1F674}" destId="{6B479084-176C-401B-BA24-03EEC176AC47}" srcOrd="7" destOrd="0" parTransId="{B3B84D68-9208-4032-AB6A-28ECF21F410D}" sibTransId="{C17FF4BA-57EB-4398-BD2C-64DAA00F2010}"/>
    <dgm:cxn modelId="{489A2025-F7FC-4977-93EC-0CFC88F339F7}" srcId="{D7D8C1CB-B1FE-4D35-8CA0-36E6715E3AC5}" destId="{F89B449B-5AD8-47EE-A8EC-92FE9BCF0D50}" srcOrd="0" destOrd="0" parTransId="{25893670-ACB2-463C-BC5E-37F87071F3AB}" sibTransId="{CF64B2CF-E023-48F7-97DB-2D797A6E48E0}"/>
    <dgm:cxn modelId="{F322BA25-F8E1-4BFC-ABBE-5CD2F07F5AA3}" type="presOf" srcId="{427F8A95-F950-4505-9828-0407E43B1304}" destId="{F0377E93-4A9D-4EAA-9B2C-50140A7B7143}" srcOrd="0" destOrd="0" presId="urn:microsoft.com/office/officeart/2016/7/layout/VerticalDownArrowProcess"/>
    <dgm:cxn modelId="{C9005828-0C1C-4848-9CF6-CB2037D0E926}" type="presOf" srcId="{4807D638-B9DE-4CE2-9937-ED5D202B9DD0}" destId="{8DB621FE-8CC5-41B6-85B1-B4F1C43565E1}" srcOrd="0" destOrd="0" presId="urn:microsoft.com/office/officeart/2016/7/layout/VerticalDownArrowProcess"/>
    <dgm:cxn modelId="{F0CFD928-0EE5-43CF-8A5E-6D2517832704}" type="presOf" srcId="{AE5A16D4-3B93-475E-B37F-13E116B2B9B2}" destId="{83138BB3-1943-4C93-97FA-D8681D53F519}" srcOrd="0" destOrd="0" presId="urn:microsoft.com/office/officeart/2016/7/layout/VerticalDownArrowProcess"/>
    <dgm:cxn modelId="{A07A7E5D-2BD5-4D1B-8ED3-1FF9C9BBE96D}" srcId="{07D52726-0285-407E-BBC0-F29FCFF1F674}" destId="{4807D638-B9DE-4CE2-9937-ED5D202B9DD0}" srcOrd="4" destOrd="0" parTransId="{0910384E-8892-4AE4-99C6-643992FFF660}" sibTransId="{C244C054-7FE3-448E-B320-918B27B97BBD}"/>
    <dgm:cxn modelId="{43C47171-F397-40D6-B509-7CCEA8255DAD}" type="presOf" srcId="{D024C2D8-DDDF-4E8B-9FFC-FDF915FE60EF}" destId="{7621AD1D-A537-487E-A2F1-89BD5AB86A91}" srcOrd="0" destOrd="0" presId="urn:microsoft.com/office/officeart/2016/7/layout/VerticalDownArrowProcess"/>
    <dgm:cxn modelId="{68126152-F6C0-447E-B4DA-40F0E8BBE45D}" type="presOf" srcId="{6B479084-176C-401B-BA24-03EEC176AC47}" destId="{92051747-30C2-470D-AA30-71DE25FF7729}" srcOrd="0" destOrd="0" presId="urn:microsoft.com/office/officeart/2016/7/layout/VerticalDownArrowProcess"/>
    <dgm:cxn modelId="{5E431E55-6F9B-48FF-B843-A1C06DCD0145}" srcId="{0FA4FA19-DF77-48AC-AC72-8A3918DA5360}" destId="{AE5A16D4-3B93-475E-B37F-13E116B2B9B2}" srcOrd="0" destOrd="0" parTransId="{AA527061-1589-4762-BAEF-B992ED351106}" sibTransId="{6EECC1FE-0F26-436E-92BF-0D4264018D8A}"/>
    <dgm:cxn modelId="{6F0C9B7C-BE0F-4159-BBF8-B5766D9F0B1D}" type="presOf" srcId="{1B7BA268-1BA4-4315-BC1B-860AAC20F8A3}" destId="{D190967B-D5CA-4A24-B1FB-008196034D7A}" srcOrd="1" destOrd="0" presId="urn:microsoft.com/office/officeart/2016/7/layout/VerticalDownArrowProcess"/>
    <dgm:cxn modelId="{59F5E68D-6929-49C6-8165-9F3DE159DEEF}" srcId="{07D52726-0285-407E-BBC0-F29FCFF1F674}" destId="{34F3C6C1-50AB-4938-BADF-FA56915A5CEA}" srcOrd="2" destOrd="0" parTransId="{CA6E5FB4-70F6-4B56-9442-1367C4457CBA}" sibTransId="{3BEE3611-6D6E-482E-BEF6-F870305761E8}"/>
    <dgm:cxn modelId="{7E6E3C8E-2A9A-4315-84BF-5B7206954B22}" type="presOf" srcId="{C0F10B87-76B5-4BE0-8C67-CFEE8390EEF7}" destId="{4F7F06F1-A81E-4F1E-8A10-AFF2817CD11A}" srcOrd="0" destOrd="0" presId="urn:microsoft.com/office/officeart/2016/7/layout/VerticalDownArrowProcess"/>
    <dgm:cxn modelId="{E356A08F-802E-4BBB-92F1-C9B891959928}" srcId="{07D52726-0285-407E-BBC0-F29FCFF1F674}" destId="{EE327C04-1C54-4C32-A368-060E7EDC4FA7}" srcOrd="1" destOrd="0" parTransId="{19322922-765B-4126-8C5A-E0CA04E2B64E}" sibTransId="{F042C513-831E-4E25-9C09-EB2BAC343D6C}"/>
    <dgm:cxn modelId="{DF3B3AA0-BFE9-4E05-AA80-8A7B206133E3}" type="presOf" srcId="{1B7BA268-1BA4-4315-BC1B-860AAC20F8A3}" destId="{F09F0EC8-B99B-47E6-8F31-E0457D9A26D3}" srcOrd="0" destOrd="0" presId="urn:microsoft.com/office/officeart/2016/7/layout/VerticalDownArrowProcess"/>
    <dgm:cxn modelId="{9642C4A1-C773-4BAB-A54F-DC50B616098F}" type="presOf" srcId="{07D52726-0285-407E-BBC0-F29FCFF1F674}" destId="{A497E002-7482-43ED-A37B-3DDA935F9352}" srcOrd="0" destOrd="0" presId="urn:microsoft.com/office/officeart/2016/7/layout/VerticalDownArrowProcess"/>
    <dgm:cxn modelId="{1AA470A4-BED8-4E6C-AB7B-EA9ADB5F7660}" srcId="{EE327C04-1C54-4C32-A368-060E7EDC4FA7}" destId="{C0F10B87-76B5-4BE0-8C67-CFEE8390EEF7}" srcOrd="0" destOrd="0" parTransId="{098BC8AB-05F3-47EE-AA8E-E8314AF24191}" sibTransId="{AC9BC7AC-57EC-4C6A-9303-FB5246D20172}"/>
    <dgm:cxn modelId="{7BFEB9AD-4C8B-4B12-8F6C-9F056FFDFA6C}" type="presOf" srcId="{4CB8BBFA-5F60-4539-8D32-6463D453446D}" destId="{487EBCE3-AAC2-4ED3-90B8-0EA2F103DBAC}" srcOrd="0" destOrd="0" presId="urn:microsoft.com/office/officeart/2016/7/layout/VerticalDownArrowProcess"/>
    <dgm:cxn modelId="{5FB0DAC2-9CC5-4BF5-8314-77740A7AF6FD}" type="presOf" srcId="{F89B449B-5AD8-47EE-A8EC-92FE9BCF0D50}" destId="{0900C292-D620-4253-9AD3-33491B630098}" srcOrd="0" destOrd="0" presId="urn:microsoft.com/office/officeart/2016/7/layout/VerticalDownArrowProcess"/>
    <dgm:cxn modelId="{3E5DD0C3-3B58-4756-BE94-82EF2FDF3C38}" type="presOf" srcId="{DEE42100-DF47-4AED-B921-2CA1A12D27A9}" destId="{AF64987B-3830-4A1B-B4FE-3ACD38915897}" srcOrd="0" destOrd="0" presId="urn:microsoft.com/office/officeart/2016/7/layout/VerticalDownArrowProcess"/>
    <dgm:cxn modelId="{01F17FD4-0AE5-4565-BF89-2F4A3A7A8DA9}" type="presOf" srcId="{D7D8C1CB-B1FE-4D35-8CA0-36E6715E3AC5}" destId="{9E486CCF-3797-4DA6-9B67-A46A24491BD5}" srcOrd="1" destOrd="0" presId="urn:microsoft.com/office/officeart/2016/7/layout/VerticalDownArrowProcess"/>
    <dgm:cxn modelId="{871B94D4-BFE7-462C-BBFB-0760D38639ED}" type="presOf" srcId="{D7D8C1CB-B1FE-4D35-8CA0-36E6715E3AC5}" destId="{FFE4C1FE-307E-43B7-9130-958D6BC1C8A9}" srcOrd="0" destOrd="0" presId="urn:microsoft.com/office/officeart/2016/7/layout/VerticalDownArrowProcess"/>
    <dgm:cxn modelId="{9BB8B0E0-329B-4981-9E67-B22392819516}" type="presOf" srcId="{E31C0735-553E-4BD4-BC5D-50F3A80844AF}" destId="{E8C282F9-1EED-419A-98BD-6E0D8837F07F}" srcOrd="0" destOrd="0" presId="urn:microsoft.com/office/officeart/2016/7/layout/VerticalDownArrowProcess"/>
    <dgm:cxn modelId="{EED62AE2-2477-4515-AB9C-26E4D8511614}" srcId="{6B479084-176C-401B-BA24-03EEC176AC47}" destId="{427F8A95-F950-4505-9828-0407E43B1304}" srcOrd="0" destOrd="0" parTransId="{A4AB1B81-FB51-4BDD-B879-24AF6049E5CC}" sibTransId="{798059FC-F63B-485D-986E-DCCE1B14405F}"/>
    <dgm:cxn modelId="{7B7A85E2-82B0-4C36-8067-DEA73D213EBB}" type="presOf" srcId="{EE327C04-1C54-4C32-A368-060E7EDC4FA7}" destId="{5F340868-CBEE-447B-A32E-E64A0BC1E803}" srcOrd="1" destOrd="0" presId="urn:microsoft.com/office/officeart/2016/7/layout/VerticalDownArrowProcess"/>
    <dgm:cxn modelId="{B2E896E7-EC34-4BF2-A678-7CA4030CA1BF}" type="presOf" srcId="{0FA4FA19-DF77-48AC-AC72-8A3918DA5360}" destId="{E9536693-8189-4585-8173-EA836C5BDE61}" srcOrd="0" destOrd="0" presId="urn:microsoft.com/office/officeart/2016/7/layout/VerticalDownArrowProcess"/>
    <dgm:cxn modelId="{D757DAE7-44D1-422A-92CC-CEC18E76AD9A}" srcId="{07D52726-0285-407E-BBC0-F29FCFF1F674}" destId="{4CB8BBFA-5F60-4539-8D32-6463D453446D}" srcOrd="0" destOrd="0" parTransId="{450C8A20-8F0C-4230-A340-C56B325F43CE}" sibTransId="{50746162-029B-4FB9-A49F-0CD3422A600C}"/>
    <dgm:cxn modelId="{4C3AA8E8-1391-4ED7-831C-A616BA6DD80E}" srcId="{4807D638-B9DE-4CE2-9937-ED5D202B9DD0}" destId="{E31C0735-553E-4BD4-BC5D-50F3A80844AF}" srcOrd="0" destOrd="0" parTransId="{9CBFEE51-9A0F-4DF8-BFB5-E83FEA8F58B9}" sibTransId="{6157D6BA-BE60-4815-9800-C03FD2DE18B0}"/>
    <dgm:cxn modelId="{B67129F6-041C-47F3-9391-B5DD22652C17}" srcId="{07D52726-0285-407E-BBC0-F29FCFF1F674}" destId="{0FA4FA19-DF77-48AC-AC72-8A3918DA5360}" srcOrd="5" destOrd="0" parTransId="{B919F82E-0B4B-4EA9-BEE7-AB443E4D61BF}" sibTransId="{A57E19A7-4816-4DCF-9216-3F3273E7F587}"/>
    <dgm:cxn modelId="{026079F6-1E70-4A66-9E46-1E451A02AD68}" type="presOf" srcId="{34F3C6C1-50AB-4938-BADF-FA56915A5CEA}" destId="{D6AA81AB-3344-473B-95D3-9A96FFD10030}" srcOrd="1" destOrd="0" presId="urn:microsoft.com/office/officeart/2016/7/layout/VerticalDownArrowProcess"/>
    <dgm:cxn modelId="{BBB18CF7-4473-4CB3-BB63-6E05BA8D72C4}" srcId="{1B7BA268-1BA4-4315-BC1B-860AAC20F8A3}" destId="{D024C2D8-DDDF-4E8B-9FFC-FDF915FE60EF}" srcOrd="0" destOrd="0" parTransId="{4318E751-1EC4-41BE-BE85-329D290FFE5B}" sibTransId="{AA16CDC1-8EE3-4E57-8FD1-B357EA6435D1}"/>
    <dgm:cxn modelId="{8882D9F7-A92E-4621-BE50-7A10D4230E45}" type="presOf" srcId="{4A59A7AF-2E53-4C50-A2AC-006D2C07FB35}" destId="{5FBE6555-2CDA-4BFD-9A6C-6F3A25311F51}" srcOrd="0" destOrd="0" presId="urn:microsoft.com/office/officeart/2016/7/layout/VerticalDownArrowProcess"/>
    <dgm:cxn modelId="{48488AFF-EA03-4218-AF89-608FCE4BDFB1}" type="presOf" srcId="{EE327C04-1C54-4C32-A368-060E7EDC4FA7}" destId="{8B230B2E-4635-40D9-8414-F3FBD4FD6A10}" srcOrd="0" destOrd="0" presId="urn:microsoft.com/office/officeart/2016/7/layout/VerticalDownArrowProcess"/>
    <dgm:cxn modelId="{BBD2A527-8921-406C-90C6-7E5982C8A882}" type="presParOf" srcId="{A497E002-7482-43ED-A37B-3DDA935F9352}" destId="{7B5041A7-18BF-4921-A580-713E6870E329}" srcOrd="0" destOrd="0" presId="urn:microsoft.com/office/officeart/2016/7/layout/VerticalDownArrowProcess"/>
    <dgm:cxn modelId="{25138175-1164-4D5C-92EF-BE7F709E2CBB}" type="presParOf" srcId="{7B5041A7-18BF-4921-A580-713E6870E329}" destId="{92051747-30C2-470D-AA30-71DE25FF7729}" srcOrd="0" destOrd="0" presId="urn:microsoft.com/office/officeart/2016/7/layout/VerticalDownArrowProcess"/>
    <dgm:cxn modelId="{80F85EAE-2381-4F4D-A5B3-6704918BB105}" type="presParOf" srcId="{7B5041A7-18BF-4921-A580-713E6870E329}" destId="{F0377E93-4A9D-4EAA-9B2C-50140A7B7143}" srcOrd="1" destOrd="0" presId="urn:microsoft.com/office/officeart/2016/7/layout/VerticalDownArrowProcess"/>
    <dgm:cxn modelId="{0FDDC225-17D8-4703-A665-173276240A6D}" type="presParOf" srcId="{A497E002-7482-43ED-A37B-3DDA935F9352}" destId="{EF85C49B-9B48-4C3E-8C52-DC86F3230255}" srcOrd="1" destOrd="0" presId="urn:microsoft.com/office/officeart/2016/7/layout/VerticalDownArrowProcess"/>
    <dgm:cxn modelId="{2AA2D0CE-C874-4917-AAED-A1E4F6F9BE76}" type="presParOf" srcId="{A497E002-7482-43ED-A37B-3DDA935F9352}" destId="{ACAABBBB-C402-46F8-98FC-4EEB36CD71E1}" srcOrd="2" destOrd="0" presId="urn:microsoft.com/office/officeart/2016/7/layout/VerticalDownArrowProcess"/>
    <dgm:cxn modelId="{406295D2-C7D1-4F37-AF84-643A1002C4B6}" type="presParOf" srcId="{ACAABBBB-C402-46F8-98FC-4EEB36CD71E1}" destId="{FFE4C1FE-307E-43B7-9130-958D6BC1C8A9}" srcOrd="0" destOrd="0" presId="urn:microsoft.com/office/officeart/2016/7/layout/VerticalDownArrowProcess"/>
    <dgm:cxn modelId="{CB485871-CB3D-482E-A4E5-7E1C111F7188}" type="presParOf" srcId="{ACAABBBB-C402-46F8-98FC-4EEB36CD71E1}" destId="{9E486CCF-3797-4DA6-9B67-A46A24491BD5}" srcOrd="1" destOrd="0" presId="urn:microsoft.com/office/officeart/2016/7/layout/VerticalDownArrowProcess"/>
    <dgm:cxn modelId="{46FAC243-BF25-4E1E-9EC9-DB62D672CE8B}" type="presParOf" srcId="{ACAABBBB-C402-46F8-98FC-4EEB36CD71E1}" destId="{0900C292-D620-4253-9AD3-33491B630098}" srcOrd="2" destOrd="0" presId="urn:microsoft.com/office/officeart/2016/7/layout/VerticalDownArrowProcess"/>
    <dgm:cxn modelId="{F53A929C-D3A3-4F83-8F75-BB05166B6B43}" type="presParOf" srcId="{A497E002-7482-43ED-A37B-3DDA935F9352}" destId="{CBE9DCE3-9164-471F-9E25-149127DFFAA8}" srcOrd="3" destOrd="0" presId="urn:microsoft.com/office/officeart/2016/7/layout/VerticalDownArrowProcess"/>
    <dgm:cxn modelId="{11A73665-40E0-4B27-A5D5-E751985AD415}" type="presParOf" srcId="{A497E002-7482-43ED-A37B-3DDA935F9352}" destId="{95F88F77-1810-4E7B-BA0D-9FBCD4EEDB5B}" srcOrd="4" destOrd="0" presId="urn:microsoft.com/office/officeart/2016/7/layout/VerticalDownArrowProcess"/>
    <dgm:cxn modelId="{96812352-2515-4866-9BF5-06930C2180C8}" type="presParOf" srcId="{95F88F77-1810-4E7B-BA0D-9FBCD4EEDB5B}" destId="{E9536693-8189-4585-8173-EA836C5BDE61}" srcOrd="0" destOrd="0" presId="urn:microsoft.com/office/officeart/2016/7/layout/VerticalDownArrowProcess"/>
    <dgm:cxn modelId="{4CDE30B8-BD07-42C7-9B31-441B82A0A5F4}" type="presParOf" srcId="{95F88F77-1810-4E7B-BA0D-9FBCD4EEDB5B}" destId="{44A63FBA-3948-4E8F-AB84-2B2690D5E958}" srcOrd="1" destOrd="0" presId="urn:microsoft.com/office/officeart/2016/7/layout/VerticalDownArrowProcess"/>
    <dgm:cxn modelId="{E6BA3E6A-385E-4D0B-92F2-E12ED7F379FC}" type="presParOf" srcId="{95F88F77-1810-4E7B-BA0D-9FBCD4EEDB5B}" destId="{83138BB3-1943-4C93-97FA-D8681D53F519}" srcOrd="2" destOrd="0" presId="urn:microsoft.com/office/officeart/2016/7/layout/VerticalDownArrowProcess"/>
    <dgm:cxn modelId="{5AE71AD5-CFC6-4767-BE86-EB34306B7BD4}" type="presParOf" srcId="{A497E002-7482-43ED-A37B-3DDA935F9352}" destId="{A1C7C48C-77AC-46D3-B891-BEAF771BFB07}" srcOrd="5" destOrd="0" presId="urn:microsoft.com/office/officeart/2016/7/layout/VerticalDownArrowProcess"/>
    <dgm:cxn modelId="{DA79E20D-C3D9-4170-9F42-701040FE93A1}" type="presParOf" srcId="{A497E002-7482-43ED-A37B-3DDA935F9352}" destId="{852DEC7C-C6C2-4FD5-B06B-2FAA5D73CC6E}" srcOrd="6" destOrd="0" presId="urn:microsoft.com/office/officeart/2016/7/layout/VerticalDownArrowProcess"/>
    <dgm:cxn modelId="{BEC3596E-4BCE-4EA9-8ED0-D7B3F1697957}" type="presParOf" srcId="{852DEC7C-C6C2-4FD5-B06B-2FAA5D73CC6E}" destId="{8DB621FE-8CC5-41B6-85B1-B4F1C43565E1}" srcOrd="0" destOrd="0" presId="urn:microsoft.com/office/officeart/2016/7/layout/VerticalDownArrowProcess"/>
    <dgm:cxn modelId="{C638614E-44EF-4825-A185-791BBCA9C9CA}" type="presParOf" srcId="{852DEC7C-C6C2-4FD5-B06B-2FAA5D73CC6E}" destId="{1CF28375-43E5-4CA3-AD46-8C7425B77FFE}" srcOrd="1" destOrd="0" presId="urn:microsoft.com/office/officeart/2016/7/layout/VerticalDownArrowProcess"/>
    <dgm:cxn modelId="{B4273505-1CA1-4041-A56A-42F81D4F62F0}" type="presParOf" srcId="{852DEC7C-C6C2-4FD5-B06B-2FAA5D73CC6E}" destId="{E8C282F9-1EED-419A-98BD-6E0D8837F07F}" srcOrd="2" destOrd="0" presId="urn:microsoft.com/office/officeart/2016/7/layout/VerticalDownArrowProcess"/>
    <dgm:cxn modelId="{AC80D1FC-5F7D-4405-B5FC-D0BEEE8B147B}" type="presParOf" srcId="{A497E002-7482-43ED-A37B-3DDA935F9352}" destId="{10270EAC-777C-4B75-B464-8368404ACED2}" srcOrd="7" destOrd="0" presId="urn:microsoft.com/office/officeart/2016/7/layout/VerticalDownArrowProcess"/>
    <dgm:cxn modelId="{68C70C37-4962-4C70-9CDF-E0EE8C2555EB}" type="presParOf" srcId="{A497E002-7482-43ED-A37B-3DDA935F9352}" destId="{C9CF643D-536B-4EE3-AD6E-431B7645132F}" srcOrd="8" destOrd="0" presId="urn:microsoft.com/office/officeart/2016/7/layout/VerticalDownArrowProcess"/>
    <dgm:cxn modelId="{B8515187-1BE5-4AB8-AAEC-72A9989CB77C}" type="presParOf" srcId="{C9CF643D-536B-4EE3-AD6E-431B7645132F}" destId="{F09F0EC8-B99B-47E6-8F31-E0457D9A26D3}" srcOrd="0" destOrd="0" presId="urn:microsoft.com/office/officeart/2016/7/layout/VerticalDownArrowProcess"/>
    <dgm:cxn modelId="{770105C5-03B9-4169-BEA0-42BD7844DD75}" type="presParOf" srcId="{C9CF643D-536B-4EE3-AD6E-431B7645132F}" destId="{D190967B-D5CA-4A24-B1FB-008196034D7A}" srcOrd="1" destOrd="0" presId="urn:microsoft.com/office/officeart/2016/7/layout/VerticalDownArrowProcess"/>
    <dgm:cxn modelId="{A5F5E5A6-52B1-4CC9-9C8E-2FB6680936EF}" type="presParOf" srcId="{C9CF643D-536B-4EE3-AD6E-431B7645132F}" destId="{7621AD1D-A537-487E-A2F1-89BD5AB86A91}" srcOrd="2" destOrd="0" presId="urn:microsoft.com/office/officeart/2016/7/layout/VerticalDownArrowProcess"/>
    <dgm:cxn modelId="{FC6DA97D-53A7-40A2-8FFA-7C36BEA9CCF9}" type="presParOf" srcId="{A497E002-7482-43ED-A37B-3DDA935F9352}" destId="{EFB6F9F6-4EAC-4984-9776-3847EDBCC953}" srcOrd="9" destOrd="0" presId="urn:microsoft.com/office/officeart/2016/7/layout/VerticalDownArrowProcess"/>
    <dgm:cxn modelId="{861FD326-66AA-449E-9B20-8796EAC2C651}" type="presParOf" srcId="{A497E002-7482-43ED-A37B-3DDA935F9352}" destId="{A48B72DF-E22D-4702-B2C3-9619475D2B21}" srcOrd="10" destOrd="0" presId="urn:microsoft.com/office/officeart/2016/7/layout/VerticalDownArrowProcess"/>
    <dgm:cxn modelId="{FF3CA150-4CDC-4C4D-A77D-740285ED2D1C}" type="presParOf" srcId="{A48B72DF-E22D-4702-B2C3-9619475D2B21}" destId="{10369AD0-E468-4A68-84E2-DD6A05FDD631}" srcOrd="0" destOrd="0" presId="urn:microsoft.com/office/officeart/2016/7/layout/VerticalDownArrowProcess"/>
    <dgm:cxn modelId="{0549A229-C57C-440E-B78B-0D56225D34A0}" type="presParOf" srcId="{A48B72DF-E22D-4702-B2C3-9619475D2B21}" destId="{D6AA81AB-3344-473B-95D3-9A96FFD10030}" srcOrd="1" destOrd="0" presId="urn:microsoft.com/office/officeart/2016/7/layout/VerticalDownArrowProcess"/>
    <dgm:cxn modelId="{D3696311-8CA6-47A1-AA00-15CA7BF48470}" type="presParOf" srcId="{A48B72DF-E22D-4702-B2C3-9619475D2B21}" destId="{AF64987B-3830-4A1B-B4FE-3ACD38915897}" srcOrd="2" destOrd="0" presId="urn:microsoft.com/office/officeart/2016/7/layout/VerticalDownArrowProcess"/>
    <dgm:cxn modelId="{7402CAA1-316B-4991-A3E1-F2E6048E55A7}" type="presParOf" srcId="{A497E002-7482-43ED-A37B-3DDA935F9352}" destId="{D9E08BA5-5598-4E89-84E9-8CC273E5EAB0}" srcOrd="11" destOrd="0" presId="urn:microsoft.com/office/officeart/2016/7/layout/VerticalDownArrowProcess"/>
    <dgm:cxn modelId="{351EF81C-A311-4489-8186-3323931CA132}" type="presParOf" srcId="{A497E002-7482-43ED-A37B-3DDA935F9352}" destId="{758A66E2-FD67-4DE1-81BA-139BFB4DF028}" srcOrd="12" destOrd="0" presId="urn:microsoft.com/office/officeart/2016/7/layout/VerticalDownArrowProcess"/>
    <dgm:cxn modelId="{DFDF85F0-4115-4243-ADC4-0F1355416E59}" type="presParOf" srcId="{758A66E2-FD67-4DE1-81BA-139BFB4DF028}" destId="{8B230B2E-4635-40D9-8414-F3FBD4FD6A10}" srcOrd="0" destOrd="0" presId="urn:microsoft.com/office/officeart/2016/7/layout/VerticalDownArrowProcess"/>
    <dgm:cxn modelId="{3CF296B3-4E38-4713-9055-E55B0E096391}" type="presParOf" srcId="{758A66E2-FD67-4DE1-81BA-139BFB4DF028}" destId="{5F340868-CBEE-447B-A32E-E64A0BC1E803}" srcOrd="1" destOrd="0" presId="urn:microsoft.com/office/officeart/2016/7/layout/VerticalDownArrowProcess"/>
    <dgm:cxn modelId="{0D57145E-1EEB-47E0-8B89-A9E324E037C8}" type="presParOf" srcId="{758A66E2-FD67-4DE1-81BA-139BFB4DF028}" destId="{4F7F06F1-A81E-4F1E-8A10-AFF2817CD11A}" srcOrd="2" destOrd="0" presId="urn:microsoft.com/office/officeart/2016/7/layout/VerticalDownArrowProcess"/>
    <dgm:cxn modelId="{810B8598-A907-468A-981D-CE54A11F6D75}" type="presParOf" srcId="{A497E002-7482-43ED-A37B-3DDA935F9352}" destId="{4764C245-4D21-402A-9E03-5124E0A8CC0B}" srcOrd="13" destOrd="0" presId="urn:microsoft.com/office/officeart/2016/7/layout/VerticalDownArrowProcess"/>
    <dgm:cxn modelId="{4E04B36E-E4A8-4B7D-9599-409C725CB91E}" type="presParOf" srcId="{A497E002-7482-43ED-A37B-3DDA935F9352}" destId="{B4F0417B-1FA3-42B5-8274-D6850DB00C1E}" srcOrd="14" destOrd="0" presId="urn:microsoft.com/office/officeart/2016/7/layout/VerticalDownArrowProcess"/>
    <dgm:cxn modelId="{840AF76D-D3C0-4723-B98F-301903BF307A}" type="presParOf" srcId="{B4F0417B-1FA3-42B5-8274-D6850DB00C1E}" destId="{487EBCE3-AAC2-4ED3-90B8-0EA2F103DBAC}" srcOrd="0" destOrd="0" presId="urn:microsoft.com/office/officeart/2016/7/layout/VerticalDownArrowProcess"/>
    <dgm:cxn modelId="{E9EE97F0-065F-4F89-B427-50D76C065AF6}" type="presParOf" srcId="{B4F0417B-1FA3-42B5-8274-D6850DB00C1E}" destId="{EC162037-F98C-45EA-82DC-CE5F5F754521}" srcOrd="1" destOrd="0" presId="urn:microsoft.com/office/officeart/2016/7/layout/VerticalDownArrowProcess"/>
    <dgm:cxn modelId="{6C21E929-0DD6-4E95-AAED-334BEF1108A1}" type="presParOf" srcId="{B4F0417B-1FA3-42B5-8274-D6850DB00C1E}" destId="{5FBE6555-2CDA-4BFD-9A6C-6F3A25311F51}" srcOrd="2" destOrd="0" presId="urn:microsoft.com/office/officeart/2016/7/layout/VerticalDownArrow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7A9D683-8515-48E6-83F5-3660D7651976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en-US"/>
        </a:p>
      </dgm:t>
    </dgm:pt>
    <dgm:pt modelId="{C926C4AB-1313-41AF-BD1F-A5E55C79C79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Anticipated costs to provide housing to 225 households and prevent 100 households from becoming homeless - $3.8 million</a:t>
          </a:r>
        </a:p>
      </dgm:t>
    </dgm:pt>
    <dgm:pt modelId="{0836A7F2-5E9A-4767-9D57-661CC0BFA699}" type="parTrans" cxnId="{F926F994-45C6-4FCD-8D5E-B04CD9D357F1}">
      <dgm:prSet/>
      <dgm:spPr/>
      <dgm:t>
        <a:bodyPr/>
        <a:lstStyle/>
        <a:p>
          <a:endParaRPr lang="en-US"/>
        </a:p>
      </dgm:t>
    </dgm:pt>
    <dgm:pt modelId="{3D38C8CF-A799-460C-89F0-382C93988EE6}" type="sibTrans" cxnId="{F926F994-45C6-4FCD-8D5E-B04CD9D357F1}">
      <dgm:prSet/>
      <dgm:spPr/>
      <dgm:t>
        <a:bodyPr/>
        <a:lstStyle/>
        <a:p>
          <a:endParaRPr lang="en-US"/>
        </a:p>
      </dgm:t>
    </dgm:pt>
    <dgm:pt modelId="{C2AEBFD9-2462-43E5-A1DC-BD011A59466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Includes cost of outreach, case management and housing</a:t>
          </a:r>
        </a:p>
      </dgm:t>
    </dgm:pt>
    <dgm:pt modelId="{AC838E90-328B-4071-8531-C26B5E8E270F}" type="parTrans" cxnId="{9B41B9C1-05F2-41AC-BA59-D1F8370C5460}">
      <dgm:prSet/>
      <dgm:spPr/>
      <dgm:t>
        <a:bodyPr/>
        <a:lstStyle/>
        <a:p>
          <a:endParaRPr lang="en-US"/>
        </a:p>
      </dgm:t>
    </dgm:pt>
    <dgm:pt modelId="{F1FA7665-FB36-4641-A5C4-B5AC6AF74441}" type="sibTrans" cxnId="{9B41B9C1-05F2-41AC-BA59-D1F8370C5460}">
      <dgm:prSet/>
      <dgm:spPr/>
      <dgm:t>
        <a:bodyPr/>
        <a:lstStyle/>
        <a:p>
          <a:endParaRPr lang="en-US"/>
        </a:p>
      </dgm:t>
    </dgm:pt>
    <dgm:pt modelId="{C648FCFB-3262-46F8-A8BF-890C20145A8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Utilizing CRF for motels and move-in expenses, ESG-CV, HOME TBRA, State ESG-CV, regular ESG, CoC grants for rental assistance</a:t>
          </a:r>
        </a:p>
      </dgm:t>
    </dgm:pt>
    <dgm:pt modelId="{51BAB4B7-D2F7-48C6-A8C9-EAC157AEBB70}" type="parTrans" cxnId="{B9BC9430-AA39-45DE-A4F2-35A192EDF246}">
      <dgm:prSet/>
      <dgm:spPr/>
      <dgm:t>
        <a:bodyPr/>
        <a:lstStyle/>
        <a:p>
          <a:endParaRPr lang="en-US"/>
        </a:p>
      </dgm:t>
    </dgm:pt>
    <dgm:pt modelId="{77B3439B-503F-4CF8-8056-9E28FBC3999C}" type="sibTrans" cxnId="{B9BC9430-AA39-45DE-A4F2-35A192EDF246}">
      <dgm:prSet/>
      <dgm:spPr/>
      <dgm:t>
        <a:bodyPr/>
        <a:lstStyle/>
        <a:p>
          <a:endParaRPr lang="en-US"/>
        </a:p>
      </dgm:t>
    </dgm:pt>
    <dgm:pt modelId="{1B48404A-244D-45B8-9CB9-91997D164AAF}" type="pres">
      <dgm:prSet presAssocID="{77A9D683-8515-48E6-83F5-3660D7651976}" presName="root" presStyleCnt="0">
        <dgm:presLayoutVars>
          <dgm:dir/>
          <dgm:resizeHandles val="exact"/>
        </dgm:presLayoutVars>
      </dgm:prSet>
      <dgm:spPr/>
    </dgm:pt>
    <dgm:pt modelId="{E1A447B7-E6F5-4D78-8597-C758C5122D77}" type="pres">
      <dgm:prSet presAssocID="{C926C4AB-1313-41AF-BD1F-A5E55C79C799}" presName="compNode" presStyleCnt="0"/>
      <dgm:spPr/>
    </dgm:pt>
    <dgm:pt modelId="{B4C16412-71E5-42DC-A9CF-5F4D34266C29}" type="pres">
      <dgm:prSet presAssocID="{C926C4AB-1313-41AF-BD1F-A5E55C79C799}" presName="bgRect" presStyleLbl="bgShp" presStyleIdx="0" presStyleCnt="3"/>
      <dgm:spPr/>
    </dgm:pt>
    <dgm:pt modelId="{40EDFFCD-2BDE-40DC-AA18-E3B941942A04}" type="pres">
      <dgm:prSet presAssocID="{C926C4AB-1313-41AF-BD1F-A5E55C79C799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ouse"/>
        </a:ext>
      </dgm:extLst>
    </dgm:pt>
    <dgm:pt modelId="{57A24E73-D003-4838-84EB-ED1513C7263F}" type="pres">
      <dgm:prSet presAssocID="{C926C4AB-1313-41AF-BD1F-A5E55C79C799}" presName="spaceRect" presStyleCnt="0"/>
      <dgm:spPr/>
    </dgm:pt>
    <dgm:pt modelId="{A1955D6D-098C-48B2-A36C-861952DC11BA}" type="pres">
      <dgm:prSet presAssocID="{C926C4AB-1313-41AF-BD1F-A5E55C79C799}" presName="parTx" presStyleLbl="revTx" presStyleIdx="0" presStyleCnt="3">
        <dgm:presLayoutVars>
          <dgm:chMax val="0"/>
          <dgm:chPref val="0"/>
        </dgm:presLayoutVars>
      </dgm:prSet>
      <dgm:spPr/>
    </dgm:pt>
    <dgm:pt modelId="{5986F706-1931-41BE-92BC-982DF9A7AE42}" type="pres">
      <dgm:prSet presAssocID="{3D38C8CF-A799-460C-89F0-382C93988EE6}" presName="sibTrans" presStyleCnt="0"/>
      <dgm:spPr/>
    </dgm:pt>
    <dgm:pt modelId="{34095D46-CB49-4E37-A5FA-ABAFC9133488}" type="pres">
      <dgm:prSet presAssocID="{C2AEBFD9-2462-43E5-A1DC-BD011A59466F}" presName="compNode" presStyleCnt="0"/>
      <dgm:spPr/>
    </dgm:pt>
    <dgm:pt modelId="{CCDC594B-61B5-4B24-95E8-E1E228E17061}" type="pres">
      <dgm:prSet presAssocID="{C2AEBFD9-2462-43E5-A1DC-BD011A59466F}" presName="bgRect" presStyleLbl="bgShp" presStyleIdx="1" presStyleCnt="3"/>
      <dgm:spPr/>
    </dgm:pt>
    <dgm:pt modelId="{061CFC19-CDF4-4C1F-BF6A-6159066CA022}" type="pres">
      <dgm:prSet presAssocID="{C2AEBFD9-2462-43E5-A1DC-BD011A59466F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uburban scene"/>
        </a:ext>
      </dgm:extLst>
    </dgm:pt>
    <dgm:pt modelId="{866B9D38-F885-49D4-B2FD-A3F24B49ACD2}" type="pres">
      <dgm:prSet presAssocID="{C2AEBFD9-2462-43E5-A1DC-BD011A59466F}" presName="spaceRect" presStyleCnt="0"/>
      <dgm:spPr/>
    </dgm:pt>
    <dgm:pt modelId="{C3ECCFC7-91EF-4159-B3B5-167C578D82A5}" type="pres">
      <dgm:prSet presAssocID="{C2AEBFD9-2462-43E5-A1DC-BD011A59466F}" presName="parTx" presStyleLbl="revTx" presStyleIdx="1" presStyleCnt="3">
        <dgm:presLayoutVars>
          <dgm:chMax val="0"/>
          <dgm:chPref val="0"/>
        </dgm:presLayoutVars>
      </dgm:prSet>
      <dgm:spPr/>
    </dgm:pt>
    <dgm:pt modelId="{239371CF-5BF8-4E86-AD04-5AD4EA626BCA}" type="pres">
      <dgm:prSet presAssocID="{F1FA7665-FB36-4641-A5C4-B5AC6AF74441}" presName="sibTrans" presStyleCnt="0"/>
      <dgm:spPr/>
    </dgm:pt>
    <dgm:pt modelId="{7BAFE79B-19FE-49D1-B94E-4C048C21D5B7}" type="pres">
      <dgm:prSet presAssocID="{C648FCFB-3262-46F8-A8BF-890C20145A88}" presName="compNode" presStyleCnt="0"/>
      <dgm:spPr/>
    </dgm:pt>
    <dgm:pt modelId="{8B46CF42-DC1E-4181-BC3A-06D21273B452}" type="pres">
      <dgm:prSet presAssocID="{C648FCFB-3262-46F8-A8BF-890C20145A88}" presName="bgRect" presStyleLbl="bgShp" presStyleIdx="2" presStyleCnt="3"/>
      <dgm:spPr/>
    </dgm:pt>
    <dgm:pt modelId="{90A020C8-3892-47A2-BA48-9F44BED6B6FB}" type="pres">
      <dgm:prSet presAssocID="{C648FCFB-3262-46F8-A8BF-890C20145A88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A95A9BF2-0F24-44DD-8991-D1CA4802AD3C}" type="pres">
      <dgm:prSet presAssocID="{C648FCFB-3262-46F8-A8BF-890C20145A88}" presName="spaceRect" presStyleCnt="0"/>
      <dgm:spPr/>
    </dgm:pt>
    <dgm:pt modelId="{4EF62A8F-86AA-4B78-91F6-3DB4CAA13B92}" type="pres">
      <dgm:prSet presAssocID="{C648FCFB-3262-46F8-A8BF-890C20145A88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B9BC9430-AA39-45DE-A4F2-35A192EDF246}" srcId="{77A9D683-8515-48E6-83F5-3660D7651976}" destId="{C648FCFB-3262-46F8-A8BF-890C20145A88}" srcOrd="2" destOrd="0" parTransId="{51BAB4B7-D2F7-48C6-A8C9-EAC157AEBB70}" sibTransId="{77B3439B-503F-4CF8-8056-9E28FBC3999C}"/>
    <dgm:cxn modelId="{420ED044-3757-4E83-AE33-43B8DDE223D3}" type="presOf" srcId="{77A9D683-8515-48E6-83F5-3660D7651976}" destId="{1B48404A-244D-45B8-9CB9-91997D164AAF}" srcOrd="0" destOrd="0" presId="urn:microsoft.com/office/officeart/2018/2/layout/IconVerticalSolidList"/>
    <dgm:cxn modelId="{2DFB3288-61BB-440D-A694-197991288405}" type="presOf" srcId="{C926C4AB-1313-41AF-BD1F-A5E55C79C799}" destId="{A1955D6D-098C-48B2-A36C-861952DC11BA}" srcOrd="0" destOrd="0" presId="urn:microsoft.com/office/officeart/2018/2/layout/IconVerticalSolidList"/>
    <dgm:cxn modelId="{F926F994-45C6-4FCD-8D5E-B04CD9D357F1}" srcId="{77A9D683-8515-48E6-83F5-3660D7651976}" destId="{C926C4AB-1313-41AF-BD1F-A5E55C79C799}" srcOrd="0" destOrd="0" parTransId="{0836A7F2-5E9A-4767-9D57-661CC0BFA699}" sibTransId="{3D38C8CF-A799-460C-89F0-382C93988EE6}"/>
    <dgm:cxn modelId="{E4461E98-1CD8-4ECF-B4A8-8CB3C70187AB}" type="presOf" srcId="{C648FCFB-3262-46F8-A8BF-890C20145A88}" destId="{4EF62A8F-86AA-4B78-91F6-3DB4CAA13B92}" srcOrd="0" destOrd="0" presId="urn:microsoft.com/office/officeart/2018/2/layout/IconVerticalSolidList"/>
    <dgm:cxn modelId="{9B41B9C1-05F2-41AC-BA59-D1F8370C5460}" srcId="{77A9D683-8515-48E6-83F5-3660D7651976}" destId="{C2AEBFD9-2462-43E5-A1DC-BD011A59466F}" srcOrd="1" destOrd="0" parTransId="{AC838E90-328B-4071-8531-C26B5E8E270F}" sibTransId="{F1FA7665-FB36-4641-A5C4-B5AC6AF74441}"/>
    <dgm:cxn modelId="{F560FAF0-F7F1-48DE-9441-0617C7896A3D}" type="presOf" srcId="{C2AEBFD9-2462-43E5-A1DC-BD011A59466F}" destId="{C3ECCFC7-91EF-4159-B3B5-167C578D82A5}" srcOrd="0" destOrd="0" presId="urn:microsoft.com/office/officeart/2018/2/layout/IconVerticalSolidList"/>
    <dgm:cxn modelId="{E337AF2F-B2A9-4828-90F0-9F3C1A3661CA}" type="presParOf" srcId="{1B48404A-244D-45B8-9CB9-91997D164AAF}" destId="{E1A447B7-E6F5-4D78-8597-C758C5122D77}" srcOrd="0" destOrd="0" presId="urn:microsoft.com/office/officeart/2018/2/layout/IconVerticalSolidList"/>
    <dgm:cxn modelId="{9297164D-5B1E-4C99-9A8A-D73A250F8D98}" type="presParOf" srcId="{E1A447B7-E6F5-4D78-8597-C758C5122D77}" destId="{B4C16412-71E5-42DC-A9CF-5F4D34266C29}" srcOrd="0" destOrd="0" presId="urn:microsoft.com/office/officeart/2018/2/layout/IconVerticalSolidList"/>
    <dgm:cxn modelId="{1FAA39BB-D637-4708-AE05-0C46AE3D2E80}" type="presParOf" srcId="{E1A447B7-E6F5-4D78-8597-C758C5122D77}" destId="{40EDFFCD-2BDE-40DC-AA18-E3B941942A04}" srcOrd="1" destOrd="0" presId="urn:microsoft.com/office/officeart/2018/2/layout/IconVerticalSolidList"/>
    <dgm:cxn modelId="{628DEFED-3734-47D2-AC84-31F3982AD92C}" type="presParOf" srcId="{E1A447B7-E6F5-4D78-8597-C758C5122D77}" destId="{57A24E73-D003-4838-84EB-ED1513C7263F}" srcOrd="2" destOrd="0" presId="urn:microsoft.com/office/officeart/2018/2/layout/IconVerticalSolidList"/>
    <dgm:cxn modelId="{4F64146C-6AFA-40DA-B016-D1047D1F5C58}" type="presParOf" srcId="{E1A447B7-E6F5-4D78-8597-C758C5122D77}" destId="{A1955D6D-098C-48B2-A36C-861952DC11BA}" srcOrd="3" destOrd="0" presId="urn:microsoft.com/office/officeart/2018/2/layout/IconVerticalSolidList"/>
    <dgm:cxn modelId="{2148700A-4AEB-4007-B1C4-978ABAA959B5}" type="presParOf" srcId="{1B48404A-244D-45B8-9CB9-91997D164AAF}" destId="{5986F706-1931-41BE-92BC-982DF9A7AE42}" srcOrd="1" destOrd="0" presId="urn:microsoft.com/office/officeart/2018/2/layout/IconVerticalSolidList"/>
    <dgm:cxn modelId="{8BDBB53F-9E63-4A43-A4AD-43B23929D1EB}" type="presParOf" srcId="{1B48404A-244D-45B8-9CB9-91997D164AAF}" destId="{34095D46-CB49-4E37-A5FA-ABAFC9133488}" srcOrd="2" destOrd="0" presId="urn:microsoft.com/office/officeart/2018/2/layout/IconVerticalSolidList"/>
    <dgm:cxn modelId="{E86B2FA3-5E09-43EB-AD53-31A1D3A5AB94}" type="presParOf" srcId="{34095D46-CB49-4E37-A5FA-ABAFC9133488}" destId="{CCDC594B-61B5-4B24-95E8-E1E228E17061}" srcOrd="0" destOrd="0" presId="urn:microsoft.com/office/officeart/2018/2/layout/IconVerticalSolidList"/>
    <dgm:cxn modelId="{E07E9FF2-D886-40A2-BFAC-432B67569F1A}" type="presParOf" srcId="{34095D46-CB49-4E37-A5FA-ABAFC9133488}" destId="{061CFC19-CDF4-4C1F-BF6A-6159066CA022}" srcOrd="1" destOrd="0" presId="urn:microsoft.com/office/officeart/2018/2/layout/IconVerticalSolidList"/>
    <dgm:cxn modelId="{E7BB7AF0-DF2B-4B4A-B224-A48E40CA0C60}" type="presParOf" srcId="{34095D46-CB49-4E37-A5FA-ABAFC9133488}" destId="{866B9D38-F885-49D4-B2FD-A3F24B49ACD2}" srcOrd="2" destOrd="0" presId="urn:microsoft.com/office/officeart/2018/2/layout/IconVerticalSolidList"/>
    <dgm:cxn modelId="{2BC67397-78C5-46E3-B1D1-C4DD04430042}" type="presParOf" srcId="{34095D46-CB49-4E37-A5FA-ABAFC9133488}" destId="{C3ECCFC7-91EF-4159-B3B5-167C578D82A5}" srcOrd="3" destOrd="0" presId="urn:microsoft.com/office/officeart/2018/2/layout/IconVerticalSolidList"/>
    <dgm:cxn modelId="{AC6EDD42-4066-4C0F-9D83-9D2F31BDF4FE}" type="presParOf" srcId="{1B48404A-244D-45B8-9CB9-91997D164AAF}" destId="{239371CF-5BF8-4E86-AD04-5AD4EA626BCA}" srcOrd="3" destOrd="0" presId="urn:microsoft.com/office/officeart/2018/2/layout/IconVerticalSolidList"/>
    <dgm:cxn modelId="{8E06C382-33C4-44C1-B03F-340E551D49CE}" type="presParOf" srcId="{1B48404A-244D-45B8-9CB9-91997D164AAF}" destId="{7BAFE79B-19FE-49D1-B94E-4C048C21D5B7}" srcOrd="4" destOrd="0" presId="urn:microsoft.com/office/officeart/2018/2/layout/IconVerticalSolidList"/>
    <dgm:cxn modelId="{D266A451-F626-4D62-9946-87AEAE9E6D04}" type="presParOf" srcId="{7BAFE79B-19FE-49D1-B94E-4C048C21D5B7}" destId="{8B46CF42-DC1E-4181-BC3A-06D21273B452}" srcOrd="0" destOrd="0" presId="urn:microsoft.com/office/officeart/2018/2/layout/IconVerticalSolidList"/>
    <dgm:cxn modelId="{E56DBFC4-87CF-458C-A18B-592FA0C6546A}" type="presParOf" srcId="{7BAFE79B-19FE-49D1-B94E-4C048C21D5B7}" destId="{90A020C8-3892-47A2-BA48-9F44BED6B6FB}" srcOrd="1" destOrd="0" presId="urn:microsoft.com/office/officeart/2018/2/layout/IconVerticalSolidList"/>
    <dgm:cxn modelId="{CE02BFF7-7446-4021-BBEF-2E0939702507}" type="presParOf" srcId="{7BAFE79B-19FE-49D1-B94E-4C048C21D5B7}" destId="{A95A9BF2-0F24-44DD-8991-D1CA4802AD3C}" srcOrd="2" destOrd="0" presId="urn:microsoft.com/office/officeart/2018/2/layout/IconVerticalSolidList"/>
    <dgm:cxn modelId="{3D9645AD-6A2E-4592-BA40-471B4566919E}" type="presParOf" srcId="{7BAFE79B-19FE-49D1-B94E-4C048C21D5B7}" destId="{4EF62A8F-86AA-4B78-91F6-3DB4CAA13B92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051747-30C2-470D-AA30-71DE25FF7729}">
      <dsp:nvSpPr>
        <dsp:cNvPr id="0" name=""/>
        <dsp:cNvSpPr/>
      </dsp:nvSpPr>
      <dsp:spPr>
        <a:xfrm>
          <a:off x="0" y="3977971"/>
          <a:ext cx="1971675" cy="37298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226" tIns="92456" rIns="140226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Determine</a:t>
          </a:r>
        </a:p>
      </dsp:txBody>
      <dsp:txXfrm>
        <a:off x="0" y="3977971"/>
        <a:ext cx="1971675" cy="372984"/>
      </dsp:txXfrm>
    </dsp:sp>
    <dsp:sp modelId="{F0377E93-4A9D-4EAA-9B2C-50140A7B7143}">
      <dsp:nvSpPr>
        <dsp:cNvPr id="0" name=""/>
        <dsp:cNvSpPr/>
      </dsp:nvSpPr>
      <dsp:spPr>
        <a:xfrm>
          <a:off x="1971675" y="3977971"/>
          <a:ext cx="5915025" cy="372984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9985" tIns="139700" rIns="119985" bIns="13970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Determine how those resources will be deployed to fund projects and meet goals</a:t>
          </a:r>
        </a:p>
      </dsp:txBody>
      <dsp:txXfrm>
        <a:off x="1971675" y="3977971"/>
        <a:ext cx="5915025" cy="372984"/>
      </dsp:txXfrm>
    </dsp:sp>
    <dsp:sp modelId="{9E486CCF-3797-4DA6-9B67-A46A24491BD5}">
      <dsp:nvSpPr>
        <dsp:cNvPr id="0" name=""/>
        <dsp:cNvSpPr/>
      </dsp:nvSpPr>
      <dsp:spPr>
        <a:xfrm rot="10800000">
          <a:off x="0" y="3409916"/>
          <a:ext cx="1971675" cy="573649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226" tIns="92456" rIns="140226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Inventory</a:t>
          </a:r>
        </a:p>
      </dsp:txBody>
      <dsp:txXfrm rot="-10800000">
        <a:off x="0" y="3409916"/>
        <a:ext cx="1971675" cy="372872"/>
      </dsp:txXfrm>
    </dsp:sp>
    <dsp:sp modelId="{0900C292-D620-4253-9AD3-33491B630098}">
      <dsp:nvSpPr>
        <dsp:cNvPr id="0" name=""/>
        <dsp:cNvSpPr/>
      </dsp:nvSpPr>
      <dsp:spPr>
        <a:xfrm>
          <a:off x="1971675" y="3409916"/>
          <a:ext cx="5915025" cy="372872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9985" tIns="139700" rIns="119985" bIns="13970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Inventory all available resources</a:t>
          </a:r>
        </a:p>
      </dsp:txBody>
      <dsp:txXfrm>
        <a:off x="1971675" y="3409916"/>
        <a:ext cx="5915025" cy="372872"/>
      </dsp:txXfrm>
    </dsp:sp>
    <dsp:sp modelId="{44A63FBA-3948-4E8F-AB84-2B2690D5E958}">
      <dsp:nvSpPr>
        <dsp:cNvPr id="0" name=""/>
        <dsp:cNvSpPr/>
      </dsp:nvSpPr>
      <dsp:spPr>
        <a:xfrm rot="10800000">
          <a:off x="0" y="2841862"/>
          <a:ext cx="1971675" cy="573649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226" tIns="92456" rIns="140226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Estimate</a:t>
          </a:r>
        </a:p>
      </dsp:txBody>
      <dsp:txXfrm rot="-10800000">
        <a:off x="0" y="2841862"/>
        <a:ext cx="1971675" cy="372872"/>
      </dsp:txXfrm>
    </dsp:sp>
    <dsp:sp modelId="{83138BB3-1943-4C93-97FA-D8681D53F519}">
      <dsp:nvSpPr>
        <dsp:cNvPr id="0" name=""/>
        <dsp:cNvSpPr/>
      </dsp:nvSpPr>
      <dsp:spPr>
        <a:xfrm>
          <a:off x="1971675" y="2841862"/>
          <a:ext cx="5915025" cy="372872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9985" tIns="139700" rIns="119985" bIns="13970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Estimate project component costs</a:t>
          </a:r>
        </a:p>
      </dsp:txBody>
      <dsp:txXfrm>
        <a:off x="1971675" y="2841862"/>
        <a:ext cx="5915025" cy="372872"/>
      </dsp:txXfrm>
    </dsp:sp>
    <dsp:sp modelId="{1CF28375-43E5-4CA3-AD46-8C7425B77FFE}">
      <dsp:nvSpPr>
        <dsp:cNvPr id="0" name=""/>
        <dsp:cNvSpPr/>
      </dsp:nvSpPr>
      <dsp:spPr>
        <a:xfrm rot="10800000">
          <a:off x="0" y="2273807"/>
          <a:ext cx="1971675" cy="573649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226" tIns="92456" rIns="140226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Estimate</a:t>
          </a:r>
        </a:p>
      </dsp:txBody>
      <dsp:txXfrm rot="-10800000">
        <a:off x="0" y="2273807"/>
        <a:ext cx="1971675" cy="372872"/>
      </dsp:txXfrm>
    </dsp:sp>
    <dsp:sp modelId="{E8C282F9-1EED-419A-98BD-6E0D8837F07F}">
      <dsp:nvSpPr>
        <dsp:cNvPr id="0" name=""/>
        <dsp:cNvSpPr/>
      </dsp:nvSpPr>
      <dsp:spPr>
        <a:xfrm>
          <a:off x="1971675" y="2273807"/>
          <a:ext cx="5915025" cy="372872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9985" tIns="139700" rIns="119985" bIns="13970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Estimate number of households in each cohort</a:t>
          </a:r>
        </a:p>
      </dsp:txBody>
      <dsp:txXfrm>
        <a:off x="1971675" y="2273807"/>
        <a:ext cx="5915025" cy="372872"/>
      </dsp:txXfrm>
    </dsp:sp>
    <dsp:sp modelId="{D190967B-D5CA-4A24-B1FB-008196034D7A}">
      <dsp:nvSpPr>
        <dsp:cNvPr id="0" name=""/>
        <dsp:cNvSpPr/>
      </dsp:nvSpPr>
      <dsp:spPr>
        <a:xfrm rot="10800000">
          <a:off x="0" y="1705752"/>
          <a:ext cx="1971675" cy="573649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226" tIns="92456" rIns="140226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Determine</a:t>
          </a:r>
        </a:p>
      </dsp:txBody>
      <dsp:txXfrm rot="-10800000">
        <a:off x="0" y="1705752"/>
        <a:ext cx="1971675" cy="372872"/>
      </dsp:txXfrm>
    </dsp:sp>
    <dsp:sp modelId="{7621AD1D-A537-487E-A2F1-89BD5AB86A91}">
      <dsp:nvSpPr>
        <dsp:cNvPr id="0" name=""/>
        <dsp:cNvSpPr/>
      </dsp:nvSpPr>
      <dsp:spPr>
        <a:xfrm>
          <a:off x="1971675" y="1705752"/>
          <a:ext cx="5915025" cy="372872"/>
        </a:xfrm>
        <a:prstGeom prst="rect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9985" tIns="139700" rIns="119985" bIns="13970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Determine intervention project types and descriptions</a:t>
          </a:r>
        </a:p>
      </dsp:txBody>
      <dsp:txXfrm>
        <a:off x="1971675" y="1705752"/>
        <a:ext cx="5915025" cy="372872"/>
      </dsp:txXfrm>
    </dsp:sp>
    <dsp:sp modelId="{D6AA81AB-3344-473B-95D3-9A96FFD10030}">
      <dsp:nvSpPr>
        <dsp:cNvPr id="0" name=""/>
        <dsp:cNvSpPr/>
      </dsp:nvSpPr>
      <dsp:spPr>
        <a:xfrm rot="10800000">
          <a:off x="0" y="1137697"/>
          <a:ext cx="1971675" cy="573649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226" tIns="92456" rIns="140226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Define</a:t>
          </a:r>
        </a:p>
      </dsp:txBody>
      <dsp:txXfrm rot="-10800000">
        <a:off x="0" y="1137697"/>
        <a:ext cx="1971675" cy="372872"/>
      </dsp:txXfrm>
    </dsp:sp>
    <dsp:sp modelId="{AF64987B-3830-4A1B-B4FE-3ACD38915897}">
      <dsp:nvSpPr>
        <dsp:cNvPr id="0" name=""/>
        <dsp:cNvSpPr/>
      </dsp:nvSpPr>
      <dsp:spPr>
        <a:xfrm>
          <a:off x="1971675" y="1137697"/>
          <a:ext cx="5915025" cy="372872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9985" tIns="139700" rIns="119985" bIns="13970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Define cohorts and determine cohort-specific housing interventions </a:t>
          </a:r>
        </a:p>
      </dsp:txBody>
      <dsp:txXfrm>
        <a:off x="1971675" y="1137697"/>
        <a:ext cx="5915025" cy="372872"/>
      </dsp:txXfrm>
    </dsp:sp>
    <dsp:sp modelId="{5F340868-CBEE-447B-A32E-E64A0BC1E803}">
      <dsp:nvSpPr>
        <dsp:cNvPr id="0" name=""/>
        <dsp:cNvSpPr/>
      </dsp:nvSpPr>
      <dsp:spPr>
        <a:xfrm rot="10800000">
          <a:off x="0" y="569642"/>
          <a:ext cx="1971675" cy="573649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226" tIns="92456" rIns="140226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Determine</a:t>
          </a:r>
        </a:p>
      </dsp:txBody>
      <dsp:txXfrm rot="-10800000">
        <a:off x="0" y="569642"/>
        <a:ext cx="1971675" cy="372872"/>
      </dsp:txXfrm>
    </dsp:sp>
    <dsp:sp modelId="{4F7F06F1-A81E-4F1E-8A10-AFF2817CD11A}">
      <dsp:nvSpPr>
        <dsp:cNvPr id="0" name=""/>
        <dsp:cNvSpPr/>
      </dsp:nvSpPr>
      <dsp:spPr>
        <a:xfrm>
          <a:off x="1971675" y="569642"/>
          <a:ext cx="5915025" cy="372872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9985" tIns="139700" rIns="119985" bIns="13970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Determine local goals</a:t>
          </a:r>
        </a:p>
      </dsp:txBody>
      <dsp:txXfrm>
        <a:off x="1971675" y="569642"/>
        <a:ext cx="5915025" cy="372872"/>
      </dsp:txXfrm>
    </dsp:sp>
    <dsp:sp modelId="{EC162037-F98C-45EA-82DC-CE5F5F754521}">
      <dsp:nvSpPr>
        <dsp:cNvPr id="0" name=""/>
        <dsp:cNvSpPr/>
      </dsp:nvSpPr>
      <dsp:spPr>
        <a:xfrm rot="10800000">
          <a:off x="0" y="1588"/>
          <a:ext cx="1971675" cy="573649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226" tIns="92456" rIns="140226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Convene</a:t>
          </a:r>
        </a:p>
      </dsp:txBody>
      <dsp:txXfrm rot="-10800000">
        <a:off x="0" y="1588"/>
        <a:ext cx="1971675" cy="372872"/>
      </dsp:txXfrm>
    </dsp:sp>
    <dsp:sp modelId="{5FBE6555-2CDA-4BFD-9A6C-6F3A25311F51}">
      <dsp:nvSpPr>
        <dsp:cNvPr id="0" name=""/>
        <dsp:cNvSpPr/>
      </dsp:nvSpPr>
      <dsp:spPr>
        <a:xfrm>
          <a:off x="1971675" y="1588"/>
          <a:ext cx="5915025" cy="372872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9985" tIns="139700" rIns="119985" bIns="13970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Convene local planning group</a:t>
          </a:r>
        </a:p>
      </dsp:txBody>
      <dsp:txXfrm>
        <a:off x="1971675" y="1588"/>
        <a:ext cx="5915025" cy="3728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C16412-71E5-42DC-A9CF-5F4D34266C29}">
      <dsp:nvSpPr>
        <dsp:cNvPr id="0" name=""/>
        <dsp:cNvSpPr/>
      </dsp:nvSpPr>
      <dsp:spPr>
        <a:xfrm>
          <a:off x="0" y="398"/>
          <a:ext cx="7886700" cy="932202"/>
        </a:xfrm>
        <a:prstGeom prst="roundRect">
          <a:avLst>
            <a:gd name="adj" fmla="val 10000"/>
          </a:avLst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EDFFCD-2BDE-40DC-AA18-E3B941942A04}">
      <dsp:nvSpPr>
        <dsp:cNvPr id="0" name=""/>
        <dsp:cNvSpPr/>
      </dsp:nvSpPr>
      <dsp:spPr>
        <a:xfrm>
          <a:off x="281991" y="210143"/>
          <a:ext cx="512711" cy="51271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955D6D-098C-48B2-A36C-861952DC11BA}">
      <dsp:nvSpPr>
        <dsp:cNvPr id="0" name=""/>
        <dsp:cNvSpPr/>
      </dsp:nvSpPr>
      <dsp:spPr>
        <a:xfrm>
          <a:off x="1076693" y="398"/>
          <a:ext cx="6810006" cy="9322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658" tIns="98658" rIns="98658" bIns="98658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Anticipated costs to provide housing to 225 households and prevent 100 households from becoming homeless - $3.8 million</a:t>
          </a:r>
        </a:p>
      </dsp:txBody>
      <dsp:txXfrm>
        <a:off x="1076693" y="398"/>
        <a:ext cx="6810006" cy="932202"/>
      </dsp:txXfrm>
    </dsp:sp>
    <dsp:sp modelId="{CCDC594B-61B5-4B24-95E8-E1E228E17061}">
      <dsp:nvSpPr>
        <dsp:cNvPr id="0" name=""/>
        <dsp:cNvSpPr/>
      </dsp:nvSpPr>
      <dsp:spPr>
        <a:xfrm>
          <a:off x="0" y="1165650"/>
          <a:ext cx="7886700" cy="932202"/>
        </a:xfrm>
        <a:prstGeom prst="roundRect">
          <a:avLst>
            <a:gd name="adj" fmla="val 10000"/>
          </a:avLst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1CFC19-CDF4-4C1F-BF6A-6159066CA022}">
      <dsp:nvSpPr>
        <dsp:cNvPr id="0" name=""/>
        <dsp:cNvSpPr/>
      </dsp:nvSpPr>
      <dsp:spPr>
        <a:xfrm>
          <a:off x="281991" y="1375396"/>
          <a:ext cx="512711" cy="51271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ECCFC7-91EF-4159-B3B5-167C578D82A5}">
      <dsp:nvSpPr>
        <dsp:cNvPr id="0" name=""/>
        <dsp:cNvSpPr/>
      </dsp:nvSpPr>
      <dsp:spPr>
        <a:xfrm>
          <a:off x="1076693" y="1165650"/>
          <a:ext cx="6810006" cy="9322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658" tIns="98658" rIns="98658" bIns="98658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Includes cost of outreach, case management and housing</a:t>
          </a:r>
        </a:p>
      </dsp:txBody>
      <dsp:txXfrm>
        <a:off x="1076693" y="1165650"/>
        <a:ext cx="6810006" cy="932202"/>
      </dsp:txXfrm>
    </dsp:sp>
    <dsp:sp modelId="{8B46CF42-DC1E-4181-BC3A-06D21273B452}">
      <dsp:nvSpPr>
        <dsp:cNvPr id="0" name=""/>
        <dsp:cNvSpPr/>
      </dsp:nvSpPr>
      <dsp:spPr>
        <a:xfrm>
          <a:off x="0" y="2330903"/>
          <a:ext cx="7886700" cy="932202"/>
        </a:xfrm>
        <a:prstGeom prst="roundRect">
          <a:avLst>
            <a:gd name="adj" fmla="val 10000"/>
          </a:avLst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A020C8-3892-47A2-BA48-9F44BED6B6FB}">
      <dsp:nvSpPr>
        <dsp:cNvPr id="0" name=""/>
        <dsp:cNvSpPr/>
      </dsp:nvSpPr>
      <dsp:spPr>
        <a:xfrm>
          <a:off x="281991" y="2540649"/>
          <a:ext cx="512711" cy="51271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F62A8F-86AA-4B78-91F6-3DB4CAA13B92}">
      <dsp:nvSpPr>
        <dsp:cNvPr id="0" name=""/>
        <dsp:cNvSpPr/>
      </dsp:nvSpPr>
      <dsp:spPr>
        <a:xfrm>
          <a:off x="1076693" y="2330903"/>
          <a:ext cx="6810006" cy="9322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658" tIns="98658" rIns="98658" bIns="98658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Utilizing CRF for motels and move-in expenses, ESG-CV, HOME TBRA, State ESG-CV, regular ESG, CoC grants for rental assistance</a:t>
          </a:r>
        </a:p>
      </dsp:txBody>
      <dsp:txXfrm>
        <a:off x="1076693" y="2330903"/>
        <a:ext cx="6810006" cy="9322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VerticalDownArrowProcess">
  <dgm:title val="Vertical Down Arrow Process"/>
  <dgm:desc val="Use to show a progression; a timeline; sequential steps in a task, process, or workflow; or to emphasize movement or direction. Level 1 text appears inside an arrow shape while Level 2 text appears below the arrow shapes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36"/>
      <dgm:constr type="primFontSz" for="des" forName="parentTextArrow" refType="primFontSz" refFor="des" refForName="parentTextBox" op="equ"/>
      <dgm:constr type="primFontSz" for="des" forName="descendantArrow" val="24"/>
      <dgm:constr type="primFontSz" for="des" forName="descendantArrow" refType="primFontSz" refFor="des" refForName="parentTextArrow" op="lte"/>
      <dgm:constr type="primFontSz" for="des" forName="descendantBox" refType="primFontSz" refFor="des" refForName="parentTextArrow" op="lte"/>
      <dgm:constr type="primFontSz" for="des" forName="descendantBox" refType="primFontSz" refFor="des" refForName="parentTextBox" op="lte"/>
      <dgm:constr type="primFontSz" for="des" forName="descendantArrow" refType="primFontSz" refFor="des" refForName="parentTextBox" op="lte"/>
      <dgm:constr type="primFontSz" for="des" forName="descendantBox" refType="primFontSz" refFor="des" refForName="descendan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Box" refType="w" fact="0.25"/>
              <dgm:constr type="h" for="ch" forName="parentTextBox" refType="h"/>
              <dgm:constr type="t" for="ch" forName="parentTextBox"/>
              <dgm:constr type="w" for="ch" forName="descendantBox" refType="w" fact="0.75"/>
              <dgm:constr type="l" for="ch" forName="descendantBox" refType="w" fact="0.25"/>
              <dgm:constr type="b" for="ch" forName="descendantBox" refType="h"/>
              <dgm:constr type="h" for="ch" forName="descendantBox" refType="h"/>
            </dgm:constrLst>
            <dgm:ruleLst/>
            <dgm:layoutNode name="parentTextBox" styleLbl="alignNode1">
              <dgm:alg type="tx"/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descendantBox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presOf axis="des" ptType="node"/>
              <dgm:ruleLst>
                <dgm:rule type="primFontSz" val="11" fact="NaN" max="NaN"/>
              </dgm:ruleLst>
            </dgm:layoutNod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Arrow" refType="w" fact="0.25"/>
              <dgm:constr type="t" for="ch" forName="parentTextArrow"/>
              <dgm:constr type="h" for="ch" forName="parentTextArrow" refType="h" fact="0.65"/>
              <dgm:constr type="w" for="ch" forName="arrow" refType="w" fact="0.25"/>
              <dgm:constr type="h" for="ch" forName="arrow" refType="h"/>
              <dgm:constr type="l" for="ch" forName="descendantArrow" refType="w" fact="0.25"/>
              <dgm:constr type="w" for="ch" forName="descendantArrow" refType="w" fact="0.75"/>
              <dgm:constr type="b" for="ch" forName="descendantArrow" refType="h" fact="0.65"/>
              <dgm:constr type="h" for="ch" forName="descendantArrow" refType="h" fact="0.65"/>
            </dgm:constrLst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arrow" styleLbl="alignNode1">
              <dgm:alg type="sp"/>
              <dgm:shape xmlns:r="http://schemas.openxmlformats.org/officeDocument/2006/relationships" rot="180" type="upArrowCallout" r:blip="">
                <dgm:adjLst>
                  <dgm:adj idx="1" val="0.05"/>
                  <dgm:adj idx="2" val="0.1"/>
                  <dgm:adj idx="3" val="0.15"/>
                </dgm:adjLst>
              </dgm:shape>
              <dgm:presOf axis="self"/>
              <dgm:constrLst/>
              <dgm:ruleLst/>
            </dgm:layoutNode>
            <dgm:layoutNode name="descendantArrow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ruleLst>
                <dgm:rule type="primFontSz" val="11" fact="NaN" max="NaN"/>
              </dgm:ruleLst>
            </dgm:layoutNod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972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344" y="1"/>
            <a:ext cx="3037840" cy="466972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394E952-3D95-43EF-8DC3-A1CE0A2504CD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4"/>
            <a:ext cx="5608320" cy="3660456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429"/>
            <a:ext cx="3037840" cy="466971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344" y="8829429"/>
            <a:ext cx="3037840" cy="466971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75419B2-928A-4D29-AD3C-314FF66FB8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863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5419B2-928A-4D29-AD3C-314FF66FB89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6944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Local planning group – subcommittee of the </a:t>
            </a:r>
            <a:r>
              <a:rPr lang="en-US" dirty="0" err="1"/>
              <a:t>Coc</a:t>
            </a:r>
            <a:endParaRPr lang="en-US" dirty="0"/>
          </a:p>
          <a:p>
            <a:r>
              <a:rPr lang="en-US" dirty="0"/>
              <a:t>Goals/Cohorts</a:t>
            </a:r>
          </a:p>
          <a:p>
            <a:r>
              <a:rPr lang="en-US" dirty="0"/>
              <a:t>Intervention – motel stays, RRH, PSH</a:t>
            </a:r>
          </a:p>
          <a:p>
            <a:r>
              <a:rPr lang="en-US" dirty="0"/>
              <a:t>Estimate – via PIT</a:t>
            </a:r>
          </a:p>
          <a:p>
            <a:r>
              <a:rPr lang="en-US" dirty="0"/>
              <a:t>Costs and Resources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Identify all funding sources – both specific to homelessness, COVID, Community Development and Affordable Housing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Understand the importance of budgeting and targeting the increased funding rather than spending haphazardly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Funding should not be considered agency funding but part of the Coordinated Investment Plan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5419B2-928A-4D29-AD3C-314FF66FB89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2618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dirty="0">
                <a:solidFill>
                  <a:prstClr val="black"/>
                </a:solidFill>
              </a:rPr>
              <a:t>XXX17-XXXX		P1 	Slide 3 of 4		Kim Styles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81537-A80B-4770-876F-8F83AA04A865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3450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57585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2090"/>
              </a:lnSpc>
            </a:pPr>
            <a:r>
              <a:rPr spc="-5" dirty="0"/>
              <a:t>Economic Incentive</a:t>
            </a:r>
            <a:r>
              <a:rPr spc="-140" dirty="0"/>
              <a:t> </a:t>
            </a:r>
            <a:r>
              <a:rPr spc="-10" dirty="0"/>
              <a:t>Agreement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57585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2090"/>
              </a:lnSpc>
            </a:pPr>
            <a:r>
              <a:rPr spc="-10" dirty="0"/>
              <a:t>OEG20-1007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57585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130"/>
              </a:spcBef>
            </a:pPr>
            <a:r>
              <a:rPr dirty="0"/>
              <a:t>P-</a:t>
            </a: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449580"/>
            <a:ext cx="9144000" cy="6408420"/>
          </a:xfrm>
          <a:custGeom>
            <a:avLst/>
            <a:gdLst/>
            <a:ahLst/>
            <a:cxnLst/>
            <a:rect l="l" t="t" r="r" b="b"/>
            <a:pathLst>
              <a:path w="9144000" h="6408420">
                <a:moveTo>
                  <a:pt x="0" y="6408420"/>
                </a:moveTo>
                <a:lnTo>
                  <a:pt x="9144000" y="6408420"/>
                </a:lnTo>
                <a:lnTo>
                  <a:pt x="9144000" y="0"/>
                </a:lnTo>
                <a:lnTo>
                  <a:pt x="0" y="0"/>
                </a:lnTo>
                <a:lnTo>
                  <a:pt x="0" y="6408420"/>
                </a:lnTo>
                <a:close/>
              </a:path>
            </a:pathLst>
          </a:custGeom>
          <a:solidFill>
            <a:srgbClr val="F8F8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365759"/>
            <a:ext cx="9144000" cy="83820"/>
          </a:xfrm>
          <a:custGeom>
            <a:avLst/>
            <a:gdLst/>
            <a:ahLst/>
            <a:cxnLst/>
            <a:rect l="l" t="t" r="r" b="b"/>
            <a:pathLst>
              <a:path w="9144000" h="83820">
                <a:moveTo>
                  <a:pt x="0" y="83819"/>
                </a:moveTo>
                <a:lnTo>
                  <a:pt x="9144000" y="83819"/>
                </a:lnTo>
                <a:lnTo>
                  <a:pt x="9144000" y="0"/>
                </a:lnTo>
                <a:lnTo>
                  <a:pt x="0" y="0"/>
                </a:lnTo>
                <a:lnTo>
                  <a:pt x="0" y="838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0"/>
            <a:ext cx="9144000" cy="365760"/>
          </a:xfrm>
          <a:custGeom>
            <a:avLst/>
            <a:gdLst/>
            <a:ahLst/>
            <a:cxnLst/>
            <a:rect l="l" t="t" r="r" b="b"/>
            <a:pathLst>
              <a:path w="9144000" h="365760">
                <a:moveTo>
                  <a:pt x="0" y="365760"/>
                </a:moveTo>
                <a:lnTo>
                  <a:pt x="9144000" y="365760"/>
                </a:lnTo>
                <a:lnTo>
                  <a:pt x="9144000" y="0"/>
                </a:lnTo>
                <a:lnTo>
                  <a:pt x="0" y="0"/>
                </a:lnTo>
                <a:lnTo>
                  <a:pt x="0" y="365760"/>
                </a:lnTo>
                <a:close/>
              </a:path>
            </a:pathLst>
          </a:custGeom>
          <a:solidFill>
            <a:srgbClr val="5758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57585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57585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2090"/>
              </a:lnSpc>
            </a:pPr>
            <a:r>
              <a:rPr spc="-5" dirty="0"/>
              <a:t>Economic Incentive</a:t>
            </a:r>
            <a:r>
              <a:rPr spc="-140" dirty="0"/>
              <a:t> </a:t>
            </a:r>
            <a:r>
              <a:rPr spc="-10" dirty="0"/>
              <a:t>Agreement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57585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2090"/>
              </a:lnSpc>
            </a:pPr>
            <a:r>
              <a:rPr spc="-10" dirty="0"/>
              <a:t>OEG20-1007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57585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130"/>
              </a:spcBef>
            </a:pPr>
            <a:r>
              <a:rPr dirty="0"/>
              <a:t>P-</a:t>
            </a: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57585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57585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2090"/>
              </a:lnSpc>
            </a:pPr>
            <a:r>
              <a:rPr spc="-5" dirty="0"/>
              <a:t>Economic Incentive</a:t>
            </a:r>
            <a:r>
              <a:rPr spc="-140" dirty="0"/>
              <a:t> </a:t>
            </a:r>
            <a:r>
              <a:rPr spc="-10" dirty="0"/>
              <a:t>Agreement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57585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2090"/>
              </a:lnSpc>
            </a:pPr>
            <a:r>
              <a:rPr spc="-10" dirty="0"/>
              <a:t>OEG20-1007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57585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130"/>
              </a:spcBef>
            </a:pPr>
            <a:r>
              <a:rPr dirty="0"/>
              <a:t>P-</a:t>
            </a: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57585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57585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2090"/>
              </a:lnSpc>
            </a:pPr>
            <a:r>
              <a:rPr spc="-5" dirty="0"/>
              <a:t>Economic Incentive</a:t>
            </a:r>
            <a:r>
              <a:rPr spc="-140" dirty="0"/>
              <a:t> </a:t>
            </a:r>
            <a:r>
              <a:rPr spc="-10" dirty="0"/>
              <a:t>Agreement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57585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2090"/>
              </a:lnSpc>
            </a:pPr>
            <a:r>
              <a:rPr spc="-10" dirty="0"/>
              <a:t>OEG20-1007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57585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130"/>
              </a:spcBef>
            </a:pPr>
            <a:r>
              <a:rPr dirty="0"/>
              <a:t>P-</a:t>
            </a: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57585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2090"/>
              </a:lnSpc>
            </a:pPr>
            <a:r>
              <a:rPr spc="-5" dirty="0"/>
              <a:t>Economic Incentive</a:t>
            </a:r>
            <a:r>
              <a:rPr spc="-140" dirty="0"/>
              <a:t> </a:t>
            </a:r>
            <a:r>
              <a:rPr spc="-10" dirty="0"/>
              <a:t>Agreement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57585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2090"/>
              </a:lnSpc>
            </a:pPr>
            <a:r>
              <a:rPr spc="-10" dirty="0"/>
              <a:t>OEG20-1007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57585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130"/>
              </a:spcBef>
            </a:pPr>
            <a:r>
              <a:rPr dirty="0"/>
              <a:t>P-</a:t>
            </a: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940" y="825500"/>
            <a:ext cx="8072119" cy="369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13849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13849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00C5A-BD35-4E25-9AFE-FCF46EDEB6D8}" type="datetimeFigureOut">
              <a:rPr lang="en-US" smtClean="0"/>
              <a:t>6/11/2021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0739" y="6068378"/>
            <a:ext cx="483234" cy="276999"/>
          </a:xfrm>
        </p:spPr>
        <p:txBody>
          <a:bodyPr/>
          <a:lstStyle/>
          <a:p>
            <a:fld id="{092662BB-9773-42C7-B230-037194DA8A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465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318736"/>
            <a:ext cx="2949178" cy="738664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143116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18466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00C5A-BD35-4E25-9AFE-FCF46EDEB6D8}" type="datetimeFigureOut">
              <a:rPr lang="en-US" smtClean="0"/>
              <a:t>6/11/2021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0739" y="6068378"/>
            <a:ext cx="483234" cy="276999"/>
          </a:xfrm>
        </p:spPr>
        <p:txBody>
          <a:bodyPr/>
          <a:lstStyle/>
          <a:p>
            <a:fld id="{092662BB-9773-42C7-B230-037194DA8A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083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449580"/>
            <a:ext cx="9144000" cy="6408420"/>
          </a:xfrm>
          <a:custGeom>
            <a:avLst/>
            <a:gdLst/>
            <a:ahLst/>
            <a:cxnLst/>
            <a:rect l="l" t="t" r="r" b="b"/>
            <a:pathLst>
              <a:path w="9144000" h="6408420">
                <a:moveTo>
                  <a:pt x="0" y="6408420"/>
                </a:moveTo>
                <a:lnTo>
                  <a:pt x="9144000" y="6408420"/>
                </a:lnTo>
                <a:lnTo>
                  <a:pt x="9144000" y="0"/>
                </a:lnTo>
                <a:lnTo>
                  <a:pt x="0" y="0"/>
                </a:lnTo>
                <a:lnTo>
                  <a:pt x="0" y="6408420"/>
                </a:lnTo>
                <a:close/>
              </a:path>
            </a:pathLst>
          </a:custGeom>
          <a:solidFill>
            <a:srgbClr val="F8F8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365759"/>
            <a:ext cx="9144000" cy="83820"/>
          </a:xfrm>
          <a:custGeom>
            <a:avLst/>
            <a:gdLst/>
            <a:ahLst/>
            <a:cxnLst/>
            <a:rect l="l" t="t" r="r" b="b"/>
            <a:pathLst>
              <a:path w="9144000" h="83820">
                <a:moveTo>
                  <a:pt x="0" y="83819"/>
                </a:moveTo>
                <a:lnTo>
                  <a:pt x="9144000" y="83819"/>
                </a:lnTo>
                <a:lnTo>
                  <a:pt x="9144000" y="0"/>
                </a:lnTo>
                <a:lnTo>
                  <a:pt x="0" y="0"/>
                </a:lnTo>
                <a:lnTo>
                  <a:pt x="0" y="838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0"/>
            <a:ext cx="9144000" cy="365760"/>
          </a:xfrm>
          <a:custGeom>
            <a:avLst/>
            <a:gdLst/>
            <a:ahLst/>
            <a:cxnLst/>
            <a:rect l="l" t="t" r="r" b="b"/>
            <a:pathLst>
              <a:path w="9144000" h="365760">
                <a:moveTo>
                  <a:pt x="0" y="365760"/>
                </a:moveTo>
                <a:lnTo>
                  <a:pt x="9144000" y="365760"/>
                </a:lnTo>
                <a:lnTo>
                  <a:pt x="9144000" y="0"/>
                </a:lnTo>
                <a:lnTo>
                  <a:pt x="0" y="0"/>
                </a:lnTo>
                <a:lnTo>
                  <a:pt x="0" y="365760"/>
                </a:lnTo>
                <a:close/>
              </a:path>
            </a:pathLst>
          </a:custGeom>
          <a:solidFill>
            <a:srgbClr val="5758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484631" y="1193292"/>
            <a:ext cx="4882895" cy="44500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8229600" y="6013703"/>
            <a:ext cx="650747" cy="641603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5940" y="825500"/>
            <a:ext cx="8072119" cy="3911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57585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40" y="1625599"/>
            <a:ext cx="8072119" cy="37801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755139" y="6220778"/>
            <a:ext cx="3170554" cy="2813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rgbClr val="57585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2090"/>
              </a:lnSpc>
            </a:pPr>
            <a:r>
              <a:rPr spc="-5" dirty="0"/>
              <a:t>Economic Incentive</a:t>
            </a:r>
            <a:r>
              <a:rPr spc="-140" dirty="0"/>
              <a:t> </a:t>
            </a:r>
            <a:r>
              <a:rPr spc="-10" dirty="0"/>
              <a:t>Agreement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412740" y="6220778"/>
            <a:ext cx="1369695" cy="2813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rgbClr val="57585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2090"/>
              </a:lnSpc>
            </a:pPr>
            <a:r>
              <a:rPr spc="-10" dirty="0"/>
              <a:t>OEG20-1007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40739" y="6068378"/>
            <a:ext cx="483234" cy="4337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rgbClr val="57585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130"/>
              </a:spcBef>
            </a:pPr>
            <a:r>
              <a:rPr dirty="0"/>
              <a:t>P-</a:t>
            </a: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https://ncdaonline.org/wp-content/uploads/2019/02/NCDA-50th-Anniversary-Logo.jpg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hyperlink" Target="https://www.peoplemattersglobal.com/news/culture/top-50-companies-for-diversity-list-2017-15531" TargetMode="External"/><Relationship Id="rId7" Type="http://schemas.openxmlformats.org/officeDocument/2006/relationships/hyperlink" Target="http://freestockphotos.biz/stockphoto/14525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hyperlink" Target="http://www.freestockphotos.biz/stockphoto/15961" TargetMode="External"/><Relationship Id="rId4" Type="http://schemas.openxmlformats.org/officeDocument/2006/relationships/image" Target="../media/image6.png"/><Relationship Id="rId9" Type="http://schemas.openxmlformats.org/officeDocument/2006/relationships/hyperlink" Target="https://www.publicdomainpictures.net/en/view-image.php?image=268294&amp;picture=budget-for-new-ideas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86562" y="3399282"/>
            <a:ext cx="7848600" cy="1905"/>
          </a:xfrm>
          <a:custGeom>
            <a:avLst/>
            <a:gdLst/>
            <a:ahLst/>
            <a:cxnLst/>
            <a:rect l="l" t="t" r="r" b="b"/>
            <a:pathLst>
              <a:path w="7848600" h="1904">
                <a:moveTo>
                  <a:pt x="0" y="0"/>
                </a:moveTo>
                <a:lnTo>
                  <a:pt x="7848600" y="1587"/>
                </a:lnTo>
              </a:path>
            </a:pathLst>
          </a:custGeom>
          <a:ln w="19812">
            <a:solidFill>
              <a:srgbClr val="F8F8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 flipV="1">
            <a:off x="697851" y="3886200"/>
            <a:ext cx="7848600" cy="45719"/>
          </a:xfrm>
          <a:custGeom>
            <a:avLst/>
            <a:gdLst/>
            <a:ahLst/>
            <a:cxnLst/>
            <a:rect l="l" t="t" r="r" b="b"/>
            <a:pathLst>
              <a:path w="7848600" h="1904">
                <a:moveTo>
                  <a:pt x="0" y="0"/>
                </a:moveTo>
                <a:lnTo>
                  <a:pt x="7848600" y="1587"/>
                </a:lnTo>
              </a:path>
            </a:pathLst>
          </a:custGeom>
          <a:ln w="22860">
            <a:solidFill>
              <a:srgbClr val="57585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ctrTitle"/>
          </p:nvPr>
        </p:nvSpPr>
        <p:spPr>
          <a:xfrm>
            <a:off x="381000" y="2125979"/>
            <a:ext cx="8077200" cy="122565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50000"/>
              </a:lnSpc>
              <a:spcBef>
                <a:spcPts val="100"/>
              </a:spcBef>
            </a:pPr>
            <a:r>
              <a:rPr lang="en-US" sz="2800" b="1" spc="-105" dirty="0"/>
              <a:t>ESG-CV Implementation – Pasco County Program Design - Coordinated Investment Plan</a:t>
            </a:r>
            <a:endParaRPr sz="2800" b="1" spc="-105" dirty="0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A93A610C-2E38-452F-B9C5-EB04E90F9A16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718872" y="4191000"/>
            <a:ext cx="3048000" cy="1384995"/>
          </a:xfrm>
        </p:spPr>
        <p:txBody>
          <a:bodyPr/>
          <a:lstStyle/>
          <a:p>
            <a:r>
              <a:rPr lang="en-US" dirty="0"/>
              <a:t>NCDA 2021 Annual Conference</a:t>
            </a:r>
          </a:p>
          <a:p>
            <a:r>
              <a:rPr lang="en-US" dirty="0"/>
              <a:t>Marcy Esbjerg, MPA</a:t>
            </a:r>
          </a:p>
          <a:p>
            <a:r>
              <a:rPr lang="en-US" dirty="0"/>
              <a:t>Director</a:t>
            </a:r>
          </a:p>
          <a:p>
            <a:r>
              <a:rPr lang="en-US" dirty="0"/>
              <a:t>Pasco County, FL</a:t>
            </a:r>
          </a:p>
          <a:p>
            <a:r>
              <a:rPr lang="en-US" dirty="0"/>
              <a:t>mesbjerg@pascocountyfl.net</a:t>
            </a: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CD9AFEEF-3FB1-4A94-A455-CE8D0DD379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76345" y="5019582"/>
            <a:ext cx="3962400" cy="1623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>
            <a:extLst>
              <a:ext uri="{FF2B5EF4-FFF2-40B4-BE49-F238E27FC236}">
                <a16:creationId xmlns:a16="http://schemas.microsoft.com/office/drawing/2014/main" id="{B4A60F36-FF0D-4527-ADFE-EF643A611F58}"/>
              </a:ext>
            </a:extLst>
          </p:cNvPr>
          <p:cNvPicPr>
            <a:picLocks noChangeAspect="1" noChangeArrowheads="1"/>
          </p:cNvPicPr>
          <p:nvPr/>
        </p:nvPicPr>
        <p:blipFill>
          <a:blip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989" y="5928480"/>
            <a:ext cx="19050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solidFill>
            <a:srgbClr val="3F3F3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42B9702-90CA-4AEA-B8D5-1DD61FB31B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261" y="636238"/>
            <a:ext cx="2870199" cy="1205408"/>
          </a:xfrm>
          <a:noFill/>
          <a:ln w="19050">
            <a:solidFill>
              <a:schemeClr val="tx1"/>
            </a:solidFill>
          </a:ln>
        </p:spPr>
        <p:txBody>
          <a:bodyPr wrap="square" anchor="ctr">
            <a:normAutofit/>
          </a:bodyPr>
          <a:lstStyle/>
          <a:p>
            <a:pPr algn="ctr"/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Lessons Learned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656DCCD-46FC-432C-BC08-F46B963953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135" y="2133600"/>
            <a:ext cx="2522980" cy="3415623"/>
          </a:xfrm>
        </p:spPr>
        <p:txBody>
          <a:bodyPr>
            <a:noAutofit/>
          </a:bodyPr>
          <a:lstStyle/>
          <a:p>
            <a:pPr marL="285750" indent="-28575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600" dirty="0"/>
              <a:t>If you fail to plan, you plan to fail.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1600" dirty="0"/>
          </a:p>
          <a:p>
            <a:pPr marL="285750" indent="-28575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600" dirty="0"/>
              <a:t>It all comes down to capacity; engage one or more agencies. </a:t>
            </a:r>
          </a:p>
          <a:p>
            <a:pPr marL="285750" indent="-28575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sz="1600" dirty="0"/>
          </a:p>
          <a:p>
            <a:pPr marL="285750" indent="-28575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600" dirty="0"/>
              <a:t>Be careful of using motels for temporary stays.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1600" dirty="0"/>
          </a:p>
          <a:p>
            <a:pPr marL="285750" indent="-28575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600" dirty="0"/>
              <a:t>Expect the unexpected. Housing market vacancies collapsed, leaving little opportunities for leasing.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1600" dirty="0"/>
          </a:p>
          <a:p>
            <a:pPr marL="285750" indent="-28575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600" dirty="0"/>
              <a:t>Follow your subrecipient agreement.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FFCF538A-62B4-413F-BD11-4174DE9C9882}"/>
              </a:ext>
            </a:extLst>
          </p:cNvPr>
          <p:cNvPicPr>
            <a:picLocks noGrp="1" noChangeAspect="1"/>
          </p:cNvPicPr>
          <p:nvPr>
            <p:ph sz="half" idx="3"/>
          </p:nvPr>
        </p:nvPicPr>
        <p:blipFill>
          <a:blip r:embed="rId2"/>
          <a:stretch>
            <a:fillRect/>
          </a:stretch>
        </p:blipFill>
        <p:spPr>
          <a:xfrm>
            <a:off x="4132993" y="643467"/>
            <a:ext cx="4368734" cy="541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67078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381000" y="403225"/>
            <a:ext cx="7772400" cy="968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 spc="-100" baseline="0">
                <a:solidFill>
                  <a:srgbClr val="58595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/>
              <a:t>Questions?</a:t>
            </a: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4686300" y="3767208"/>
            <a:ext cx="3733800" cy="202399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rgbClr val="DF7A00"/>
              </a:buClr>
              <a:buSzPct val="85000"/>
              <a:buFont typeface="Wingdings" panose="05000000000000000000" pitchFamily="2" charset="2"/>
              <a:buChar char="Ø"/>
              <a:defRPr sz="2400" kern="1200">
                <a:solidFill>
                  <a:srgbClr val="58595B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rgbClr val="58595B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2400" kern="1200">
                <a:solidFill>
                  <a:srgbClr val="58595B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rgbClr val="58595B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2400" kern="1200" baseline="0">
                <a:solidFill>
                  <a:srgbClr val="58595B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en-US" sz="1800" dirty="0"/>
              <a:t>Mission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sz="1800" i="1" dirty="0">
                <a:latin typeface="Georgia" panose="02040502050405020303" pitchFamily="18" charset="0"/>
              </a:rPr>
              <a:t>Improving the lives of Pasco’s citizens through homeless initiatives, neighborhood revitalization, affordable housing and community partnerships using state and federal funding. 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US" sz="1800" dirty="0"/>
          </a:p>
          <a:p>
            <a:pPr marL="0" indent="0">
              <a:buFont typeface="Wingdings" panose="05000000000000000000" pitchFamily="2" charset="2"/>
              <a:buNone/>
            </a:pPr>
            <a:endParaRPr lang="en-US" sz="1800" dirty="0"/>
          </a:p>
          <a:p>
            <a:endParaRPr lang="en-US" sz="1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5638800"/>
            <a:ext cx="2395537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 descr="A group of people posing for a photo&#10;&#10;Description automatically generated">
            <a:extLst>
              <a:ext uri="{FF2B5EF4-FFF2-40B4-BE49-F238E27FC236}">
                <a16:creationId xmlns:a16="http://schemas.microsoft.com/office/drawing/2014/main" id="{52D9D633-CBD0-4EE3-B9F5-F8C1F22CB8E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66" y="3767208"/>
            <a:ext cx="4270223" cy="27022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778039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" y="0"/>
            <a:ext cx="9141714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848445" cy="6858000"/>
          </a:xfrm>
          <a:prstGeom prst="rect">
            <a:avLst/>
          </a:prstGeom>
          <a:solidFill>
            <a:schemeClr val="bg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09752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746D7F-1D8C-465C-9DCF-AD7D3BD02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504" y="640263"/>
            <a:ext cx="3867912" cy="1344975"/>
          </a:xfrm>
        </p:spPr>
        <p:txBody>
          <a:bodyPr>
            <a:normAutofit/>
          </a:bodyPr>
          <a:lstStyle/>
          <a:p>
            <a:r>
              <a:rPr lang="en-US" sz="3500"/>
              <a:t>Pasco County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5B3986-3C4D-47B8-9F18-6A03B898E5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3504" y="2121763"/>
            <a:ext cx="3867912" cy="3773010"/>
          </a:xfrm>
        </p:spPr>
        <p:txBody>
          <a:bodyPr>
            <a:normAutofit/>
          </a:bodyPr>
          <a:lstStyle/>
          <a:p>
            <a:pPr marL="285750" indent="-28575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400"/>
              <a:t>Population – 553,000 (just under 200,000 households)</a:t>
            </a:r>
          </a:p>
          <a:p>
            <a:pPr marL="285750" indent="-28575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400"/>
              <a:t>Location – north of Tampa, FL on the Gulf of Mexico</a:t>
            </a:r>
          </a:p>
          <a:p>
            <a:pPr marL="285750" indent="-28575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400"/>
              <a:t>Square Miles – 747 </a:t>
            </a:r>
          </a:p>
          <a:p>
            <a:pPr marL="285750" indent="-28575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400"/>
              <a:t>Owner-occupied/rental housing – 72%/28%</a:t>
            </a:r>
          </a:p>
          <a:p>
            <a:pPr marL="285750" indent="-28575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400"/>
              <a:t>LMI – 40% LMI, 54% Cost Burdened</a:t>
            </a:r>
          </a:p>
          <a:p>
            <a:pPr marL="285750" indent="-28575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400"/>
              <a:t>CDBG - $2.9 million</a:t>
            </a:r>
          </a:p>
          <a:p>
            <a:pPr marL="285750" indent="-28575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400"/>
              <a:t>HOME - $1.2 million</a:t>
            </a:r>
          </a:p>
          <a:p>
            <a:pPr marL="285750" indent="-28575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400"/>
              <a:t>ESG - $234,000</a:t>
            </a:r>
          </a:p>
          <a:p>
            <a:pPr marL="285750" indent="-28575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400"/>
              <a:t>CDBG-CV 1</a:t>
            </a:r>
            <a:r>
              <a:rPr lang="en-US" sz="1400" baseline="30000"/>
              <a:t>st</a:t>
            </a:r>
            <a:r>
              <a:rPr lang="en-US" sz="1400"/>
              <a:t> Tranche - $1.7 million</a:t>
            </a:r>
          </a:p>
          <a:p>
            <a:pPr marL="285750" indent="-28575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400"/>
              <a:t>ESG-CV – 1st Tranche - $834,000</a:t>
            </a:r>
          </a:p>
          <a:p>
            <a:pPr marL="285750" indent="-28575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400"/>
              <a:t>ESG- CV – 2</a:t>
            </a:r>
            <a:r>
              <a:rPr lang="en-US" sz="1400" baseline="30000"/>
              <a:t>nd</a:t>
            </a:r>
            <a:r>
              <a:rPr lang="en-US" sz="1400"/>
              <a:t> Tranche - $3.8 million</a:t>
            </a:r>
          </a:p>
          <a:p>
            <a:pPr marL="285750" indent="-28575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400"/>
              <a:t>CDBG-CV – 3</a:t>
            </a:r>
            <a:r>
              <a:rPr lang="en-US" sz="1400" baseline="30000"/>
              <a:t>rd</a:t>
            </a:r>
            <a:r>
              <a:rPr lang="en-US" sz="1400"/>
              <a:t> Tranche - $1.996 million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1400"/>
          </a:p>
        </p:txBody>
      </p:sp>
      <p:pic>
        <p:nvPicPr>
          <p:cNvPr id="7" name="Picture 2" descr="Pasco County, Florida - Wikipedia">
            <a:extLst>
              <a:ext uri="{FF2B5EF4-FFF2-40B4-BE49-F238E27FC236}">
                <a16:creationId xmlns:a16="http://schemas.microsoft.com/office/drawing/2014/main" id="{E21ADFC6-686B-4810-9910-C2C86B130426}"/>
              </a:ext>
            </a:extLst>
          </p:cNvPr>
          <p:cNvPicPr>
            <a:picLocks noGrp="1" noChangeAspect="1" noChangeArrowheads="1"/>
          </p:cNvPicPr>
          <p:nvPr>
            <p:ph sz="half" idx="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27231" y="1580836"/>
            <a:ext cx="3552722" cy="3540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98270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4C608BEB-860E-4094-8511-78603564A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044287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3BDBFA30-4214-4CE0-8816-CE311C90A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412488"/>
            <a:ext cx="2174391" cy="2702312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 rtl="0">
              <a:lnSpc>
                <a:spcPct val="90000"/>
              </a:lnSpc>
              <a:spcBef>
                <a:spcPct val="0"/>
              </a:spcBef>
            </a:pPr>
            <a:r>
              <a:rPr lang="en-US" sz="3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About Pasco County, FL</a:t>
            </a:r>
            <a:br>
              <a:rPr lang="en-US" sz="3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3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Continuum</a:t>
            </a:r>
            <a:br>
              <a:rPr lang="en-US" sz="3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3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of Care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EB8A260-CE19-43A0-854D-0F6C64C86F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85641" y="1412489"/>
            <a:ext cx="2570462" cy="4363844"/>
          </a:xfrm>
        </p:spPr>
        <p:txBody>
          <a:bodyPr vert="horz" lIns="91440" tIns="45720" rIns="91440" bIns="45720" rtlCol="0">
            <a:normAutofit/>
          </a:bodyPr>
          <a:lstStyle/>
          <a:p>
            <a:pPr indent="-228600" algn="l" rtl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kern="1200" dirty="0"/>
          </a:p>
          <a:p>
            <a:pPr indent="-228600" algn="l" rtl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kern="1200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1F16A8D4-FE87-4604-88B2-394B5D1EB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7403" y="1412488"/>
            <a:ext cx="0" cy="36576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56B96CFA-4996-4C02-8107-138AFCC454EA}"/>
              </a:ext>
            </a:extLst>
          </p:cNvPr>
          <p:cNvSpPr txBox="1"/>
          <p:nvPr/>
        </p:nvSpPr>
        <p:spPr>
          <a:xfrm>
            <a:off x="6338703" y="1412489"/>
            <a:ext cx="2398275" cy="4363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dirty="0"/>
              <a:t>One CoC encompasses the entire geographic area of the County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dirty="0"/>
              <a:t>Lead agency and HMIS Lead – Homeless Coalition of Pasco County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dirty="0"/>
              <a:t>Direct ESG Recipient – Pasco County Community Development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dirty="0"/>
              <a:t>CoC Chair – Marcy Esbjerg, Director of Community Development </a:t>
            </a:r>
          </a:p>
        </p:txBody>
      </p:sp>
    </p:spTree>
    <p:extLst>
      <p:ext uri="{BB962C8B-B14F-4D97-AF65-F5344CB8AC3E}">
        <p14:creationId xmlns:p14="http://schemas.microsoft.com/office/powerpoint/2010/main" val="49936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7B5BA68-F593-4C99-BF64-DF6C031F9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940" y="825500"/>
            <a:ext cx="8072119" cy="369332"/>
          </a:xfrm>
        </p:spPr>
        <p:txBody>
          <a:bodyPr/>
          <a:lstStyle/>
          <a:p>
            <a:r>
              <a:rPr lang="en-US" dirty="0"/>
              <a:t>What we know about homelessness in Pasco County?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59FC31-154E-479B-8FC1-14ABBDCEFB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5940" y="1625599"/>
            <a:ext cx="8072119" cy="3600986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Point in Time Count 2021</a:t>
            </a:r>
          </a:p>
          <a:p>
            <a:r>
              <a:rPr lang="en-US" dirty="0"/>
              <a:t>	Unsheltered: 523</a:t>
            </a:r>
          </a:p>
          <a:p>
            <a:r>
              <a:rPr lang="en-US" dirty="0"/>
              <a:t>	Sheltered: 334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Single Adult Households 2021</a:t>
            </a:r>
          </a:p>
          <a:p>
            <a:pPr lvl="1"/>
            <a:r>
              <a:rPr lang="en-US" dirty="0"/>
              <a:t>	Unsheltered: 409</a:t>
            </a:r>
          </a:p>
          <a:p>
            <a:pPr lvl="1"/>
            <a:r>
              <a:rPr lang="en-US" dirty="0"/>
              <a:t>	Sheltered: 172</a:t>
            </a:r>
          </a:p>
          <a:p>
            <a:pPr lvl="1"/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Family Households 2021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          Unsheltered: 6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	  Sheltered: 36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FCB02FF-F02D-43FE-BAF5-639CCB3D6FE6}"/>
              </a:ext>
            </a:extLst>
          </p:cNvPr>
          <p:cNvSpPr/>
          <p:nvPr/>
        </p:nvSpPr>
        <p:spPr>
          <a:xfrm>
            <a:off x="3941379" y="4240924"/>
            <a:ext cx="4666680" cy="20313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/>
              <a:t>With unprecedented funding amounts for homelessness, how can we be more strategic in our planning to make a visible difference in our community? The most effective way to prevent, prepare or respond to COVID-19 is to safely and permanently house those who experience homelessness.</a:t>
            </a:r>
          </a:p>
        </p:txBody>
      </p:sp>
    </p:spTree>
    <p:extLst>
      <p:ext uri="{BB962C8B-B14F-4D97-AF65-F5344CB8AC3E}">
        <p14:creationId xmlns:p14="http://schemas.microsoft.com/office/powerpoint/2010/main" val="3228011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40D72-4F9F-49BF-B56F-83D04FA4A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940" y="553753"/>
            <a:ext cx="8072119" cy="738664"/>
          </a:xfrm>
        </p:spPr>
        <p:txBody>
          <a:bodyPr/>
          <a:lstStyle/>
          <a:p>
            <a:pPr algn="ctr"/>
            <a:r>
              <a:rPr lang="en-US" dirty="0"/>
              <a:t>Coordinated Investment Plan – Technical Assistance from Florida Housing Coalition</a:t>
            </a:r>
          </a:p>
        </p:txBody>
      </p:sp>
      <p:pic>
        <p:nvPicPr>
          <p:cNvPr id="6" name="Content Placeholder 5" descr="A group of people posing for a photo&#10;&#10;Description automatically generated">
            <a:extLst>
              <a:ext uri="{FF2B5EF4-FFF2-40B4-BE49-F238E27FC236}">
                <a16:creationId xmlns:a16="http://schemas.microsoft.com/office/drawing/2014/main" id="{4987B5CC-B7BF-489A-B5A1-9E5D6A6AAEF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902970" y="2125266"/>
            <a:ext cx="1954530" cy="1099424"/>
          </a:xfrm>
        </p:spPr>
      </p:pic>
      <p:pic>
        <p:nvPicPr>
          <p:cNvPr id="13" name="Content Placeholder 12" descr="A picture containing food, light&#10;&#10;Description automatically generated">
            <a:extLst>
              <a:ext uri="{FF2B5EF4-FFF2-40B4-BE49-F238E27FC236}">
                <a16:creationId xmlns:a16="http://schemas.microsoft.com/office/drawing/2014/main" id="{4D015451-FAEC-4934-AE10-BE6B9E983A2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5035600" y="2119656"/>
            <a:ext cx="1484530" cy="1484530"/>
          </a:xfrm>
        </p:spPr>
      </p:pic>
      <p:pic>
        <p:nvPicPr>
          <p:cNvPr id="11" name="Content Placeholder 8" descr="A picture containing food&#10;&#10;Description automatically generated">
            <a:extLst>
              <a:ext uri="{FF2B5EF4-FFF2-40B4-BE49-F238E27FC236}">
                <a16:creationId xmlns:a16="http://schemas.microsoft.com/office/drawing/2014/main" id="{A8ED19BF-5FC2-4FB9-9849-4AC0DBBF3AE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2137410" y="3726541"/>
            <a:ext cx="1954530" cy="2012386"/>
          </a:xfrm>
          <a:prstGeom prst="rect">
            <a:avLst/>
          </a:prstGeom>
        </p:spPr>
      </p:pic>
      <p:pic>
        <p:nvPicPr>
          <p:cNvPr id="15" name="Picture 14" descr="A picture containing drawing&#10;&#10;Description automatically generated">
            <a:extLst>
              <a:ext uri="{FF2B5EF4-FFF2-40B4-BE49-F238E27FC236}">
                <a16:creationId xmlns:a16="http://schemas.microsoft.com/office/drawing/2014/main" id="{050B310C-FE80-47B5-9D5B-C83E0DD32037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9"/>
              </a:ext>
            </a:extLst>
          </a:blip>
          <a:stretch>
            <a:fillRect/>
          </a:stretch>
        </p:blipFill>
        <p:spPr>
          <a:xfrm>
            <a:off x="6573917" y="3998713"/>
            <a:ext cx="2196704" cy="1468041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67DD1663-1EC6-48A5-B62D-C9D4ED5DE2EE}"/>
              </a:ext>
            </a:extLst>
          </p:cNvPr>
          <p:cNvSpPr txBox="1"/>
          <p:nvPr/>
        </p:nvSpPr>
        <p:spPr>
          <a:xfrm>
            <a:off x="392520" y="3287960"/>
            <a:ext cx="30857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Set local re-housing goals based on the needs</a:t>
            </a:r>
          </a:p>
          <a:p>
            <a:r>
              <a:rPr lang="en-US" sz="1200" b="1" dirty="0"/>
              <a:t>of people experiencing homelessness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6458AD7-6651-4D61-908F-740B86310B4D}"/>
              </a:ext>
            </a:extLst>
          </p:cNvPr>
          <p:cNvSpPr/>
          <p:nvPr/>
        </p:nvSpPr>
        <p:spPr>
          <a:xfrm>
            <a:off x="198120" y="4530090"/>
            <a:ext cx="219456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ea typeface="Calibri"/>
                <a:cs typeface="Calibri"/>
                <a:sym typeface="Calibri"/>
              </a:rPr>
              <a:t>Permanent housing interventions (type and amounts of assistance) based on  people’s needs to exit or avoid homelessness.</a:t>
            </a:r>
            <a:endParaRPr lang="en-US" sz="1200" b="1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6E1EAA1-F5C2-4206-91AD-371A90A8B4EF}"/>
              </a:ext>
            </a:extLst>
          </p:cNvPr>
          <p:cNvSpPr txBox="1"/>
          <p:nvPr/>
        </p:nvSpPr>
        <p:spPr>
          <a:xfrm>
            <a:off x="6451093" y="2334867"/>
            <a:ext cx="22747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What are the resources available</a:t>
            </a:r>
          </a:p>
          <a:p>
            <a:r>
              <a:rPr lang="en-US" sz="1200" b="1" dirty="0"/>
              <a:t>to fund the re-housing strategy?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E00021C-ACD0-43FB-8294-D59F7D8C2F8C}"/>
              </a:ext>
            </a:extLst>
          </p:cNvPr>
          <p:cNvSpPr txBox="1"/>
          <p:nvPr/>
        </p:nvSpPr>
        <p:spPr>
          <a:xfrm>
            <a:off x="4330600" y="4512705"/>
            <a:ext cx="21895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Use resources and goals</a:t>
            </a:r>
          </a:p>
          <a:p>
            <a:r>
              <a:rPr lang="en-US" sz="1200" b="1" dirty="0"/>
              <a:t>to allocate across funding sources to safely re-house those experiencing homelessness during the pandemic.</a:t>
            </a:r>
          </a:p>
        </p:txBody>
      </p:sp>
    </p:spTree>
    <p:extLst>
      <p:ext uri="{BB962C8B-B14F-4D97-AF65-F5344CB8AC3E}">
        <p14:creationId xmlns:p14="http://schemas.microsoft.com/office/powerpoint/2010/main" val="3498930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F473D5-3D80-4CF3-97DB-9667C5A645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57188"/>
            <a:ext cx="7886700" cy="1133499"/>
          </a:xfrm>
        </p:spPr>
        <p:txBody>
          <a:bodyPr>
            <a:normAutofit/>
          </a:bodyPr>
          <a:lstStyle/>
          <a:p>
            <a:pPr algn="ctr"/>
            <a:r>
              <a:rPr lang="en-US" sz="4500"/>
              <a:t>Steps in Process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D0DB172-6C32-4149-B702-E828AA60349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2928971"/>
              </p:ext>
            </p:extLst>
          </p:nvPr>
        </p:nvGraphicFramePr>
        <p:xfrm>
          <a:off x="628650" y="1828800"/>
          <a:ext cx="78867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520534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09D27-A6D8-4EE3-8450-0D2EB4FD02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308" y="1751240"/>
            <a:ext cx="2949178" cy="738664"/>
          </a:xfrm>
        </p:spPr>
        <p:txBody>
          <a:bodyPr/>
          <a:lstStyle/>
          <a:p>
            <a:r>
              <a:rPr lang="en-US" dirty="0"/>
              <a:t>Cohorts – Rehousing</a:t>
            </a:r>
            <a:br>
              <a:rPr lang="en-US" dirty="0"/>
            </a:br>
            <a:r>
              <a:rPr lang="en-US" dirty="0"/>
              <a:t> 225 households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B920F5-EC8A-410A-84D2-A2785B52A3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743200"/>
            <a:ext cx="3733800" cy="3206774"/>
          </a:xfrm>
        </p:spPr>
        <p:txBody>
          <a:bodyPr>
            <a:noAutofit/>
          </a:bodyPr>
          <a:lstStyle/>
          <a:p>
            <a:r>
              <a:rPr lang="en-US" sz="2000" b="1" dirty="0"/>
              <a:t>80 </a:t>
            </a:r>
            <a:r>
              <a:rPr lang="en-US" sz="2000" dirty="0"/>
              <a:t>Unsheltered who are elderly, disabled, or long-term homeless but not chronically homeless </a:t>
            </a:r>
          </a:p>
          <a:p>
            <a:pPr lvl="1"/>
            <a:endParaRPr lang="en-US" sz="2000" dirty="0"/>
          </a:p>
          <a:p>
            <a:r>
              <a:rPr lang="en-US" sz="2000" b="1" dirty="0"/>
              <a:t>80 </a:t>
            </a:r>
            <a:r>
              <a:rPr lang="en-US" sz="2000" dirty="0"/>
              <a:t>Unsheltered who are not elderly, disabled, or long-term homeless</a:t>
            </a:r>
          </a:p>
          <a:p>
            <a:endParaRPr lang="en-US" sz="2000" dirty="0"/>
          </a:p>
          <a:p>
            <a:r>
              <a:rPr lang="en-US" sz="2000" b="1" dirty="0"/>
              <a:t>30 </a:t>
            </a:r>
            <a:r>
              <a:rPr lang="en-US" sz="2000" dirty="0"/>
              <a:t>Unsheltered who are chronically homeless according to HUD definition</a:t>
            </a:r>
          </a:p>
          <a:p>
            <a:endParaRPr lang="en-US" sz="2000" dirty="0"/>
          </a:p>
          <a:p>
            <a:r>
              <a:rPr lang="en-US" sz="2000" b="1" dirty="0"/>
              <a:t>35</a:t>
            </a:r>
            <a:r>
              <a:rPr lang="en-US" sz="2000" dirty="0"/>
              <a:t> Homeless families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CC0BC3-3537-475A-8746-B56CB81A6B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953002" y="4220529"/>
            <a:ext cx="3581400" cy="2485071"/>
          </a:xfrm>
        </p:spPr>
        <p:txBody>
          <a:bodyPr/>
          <a:lstStyle/>
          <a:p>
            <a:r>
              <a:rPr lang="en-US" sz="1400" dirty="0"/>
              <a:t>Determinations influenced by: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400" dirty="0"/>
              <a:t>Significant unsheltered population due to minimal emergency shelter beds + high barrier shelters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400" dirty="0"/>
              <a:t>Significant single adult male unsheltered population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400" dirty="0"/>
              <a:t>Review of the numbers of our last Point-in-Time Count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400" dirty="0"/>
              <a:t>On-going issues with unsheltered homeless at certain hotspots, with  law enforcement, concerns of elected officials in the County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A6D72A8-152D-489A-AAE8-36BDB9DA7D1B}"/>
              </a:ext>
            </a:extLst>
          </p:cNvPr>
          <p:cNvSpPr/>
          <p:nvPr/>
        </p:nvSpPr>
        <p:spPr>
          <a:xfrm>
            <a:off x="4800600" y="2743200"/>
            <a:ext cx="35814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40 </a:t>
            </a:r>
            <a:r>
              <a:rPr lang="en-US" dirty="0"/>
              <a:t>Homeless families with minimal needs and/or natural supports</a:t>
            </a:r>
          </a:p>
          <a:p>
            <a:pPr lvl="1"/>
            <a:endParaRPr lang="en-US" dirty="0"/>
          </a:p>
          <a:p>
            <a:r>
              <a:rPr lang="en-US" b="1" dirty="0"/>
              <a:t>60 </a:t>
            </a:r>
            <a:r>
              <a:rPr lang="en-US" dirty="0"/>
              <a:t>Homeless families with higher needs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F800AE6-E87D-4AF6-B234-9974AABE7CAA}"/>
              </a:ext>
            </a:extLst>
          </p:cNvPr>
          <p:cNvSpPr txBox="1">
            <a:spLocks/>
          </p:cNvSpPr>
          <p:nvPr/>
        </p:nvSpPr>
        <p:spPr>
          <a:xfrm>
            <a:off x="5093062" y="1751240"/>
            <a:ext cx="2949178" cy="738664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>
              <a:defRPr sz="2400" b="0" i="0">
                <a:solidFill>
                  <a:srgbClr val="57585B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kern="0" dirty="0"/>
              <a:t>Cohorts – Prevention</a:t>
            </a:r>
          </a:p>
          <a:p>
            <a:r>
              <a:rPr lang="en-US" kern="0" dirty="0"/>
              <a:t>100 households </a:t>
            </a:r>
          </a:p>
        </p:txBody>
      </p:sp>
    </p:spTree>
    <p:extLst>
      <p:ext uri="{BB962C8B-B14F-4D97-AF65-F5344CB8AC3E}">
        <p14:creationId xmlns:p14="http://schemas.microsoft.com/office/powerpoint/2010/main" val="34601466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BCDCD6-537D-48E4-BC3A-5E9805F286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74997"/>
            <a:ext cx="7886700" cy="850270"/>
          </a:xfrm>
        </p:spPr>
        <p:txBody>
          <a:bodyPr>
            <a:normAutofit/>
          </a:bodyPr>
          <a:lstStyle/>
          <a:p>
            <a:r>
              <a:rPr lang="en-US" sz="3900" dirty="0"/>
              <a:t>Overview of Anticipated Costs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FC1A297-2331-4AE7-8DDC-7CC16B43CBE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661131"/>
              </p:ext>
            </p:extLst>
          </p:nvPr>
        </p:nvGraphicFramePr>
        <p:xfrm>
          <a:off x="628650" y="2226469"/>
          <a:ext cx="7886700" cy="3263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451943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6972B-93CA-47A8-B4C0-5F9DD1C4C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940" y="825500"/>
            <a:ext cx="8072119" cy="369332"/>
          </a:xfrm>
        </p:spPr>
        <p:txBody>
          <a:bodyPr/>
          <a:lstStyle/>
          <a:p>
            <a:r>
              <a:rPr lang="en-US" dirty="0"/>
              <a:t>Overview of System and Workflow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58FE18-D7B1-4B05-9250-279A3502EB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5940" y="1625599"/>
            <a:ext cx="8072119" cy="1107996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/>
              <a:t>Pasco County Continuum of Care – HUD Region FL-519 – to make homelessness in Pasco County – rare, brief and non-recurring. Leadership Council </a:t>
            </a:r>
            <a:r>
              <a:rPr lang="en-US"/>
              <a:t>– 21 </a:t>
            </a:r>
            <a:r>
              <a:rPr lang="en-US" dirty="0"/>
              <a:t>members from all sectors – government, health, social services, law enforcement, school, courts and more.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42411A-C03C-4168-803C-52588DC1CFEC}"/>
              </a:ext>
            </a:extLst>
          </p:cNvPr>
          <p:cNvSpPr txBox="1"/>
          <p:nvPr/>
        </p:nvSpPr>
        <p:spPr>
          <a:xfrm>
            <a:off x="762000" y="3124200"/>
            <a:ext cx="1981200" cy="14773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Coalition for the Homeless of Pasco County – Lead Agency, Fiscal Agent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F52AEFA-7CDE-4B2B-8894-D7D9E53F68BF}"/>
              </a:ext>
            </a:extLst>
          </p:cNvPr>
          <p:cNvCxnSpPr>
            <a:cxnSpLocks/>
          </p:cNvCxnSpPr>
          <p:nvPr/>
        </p:nvCxnSpPr>
        <p:spPr>
          <a:xfrm>
            <a:off x="1676400" y="2733595"/>
            <a:ext cx="0" cy="3906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3B577EDE-79FF-41D0-BE73-DF323F667FA1}"/>
              </a:ext>
            </a:extLst>
          </p:cNvPr>
          <p:cNvSpPr txBox="1"/>
          <p:nvPr/>
        </p:nvSpPr>
        <p:spPr>
          <a:xfrm>
            <a:off x="535940" y="5181600"/>
            <a:ext cx="2283460" cy="9233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Outreach &amp; Identification – Local agencies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FF0F567-5151-45B8-B56F-F6C3AC8CE099}"/>
              </a:ext>
            </a:extLst>
          </p:cNvPr>
          <p:cNvSpPr txBox="1"/>
          <p:nvPr/>
        </p:nvSpPr>
        <p:spPr>
          <a:xfrm>
            <a:off x="3047999" y="4140682"/>
            <a:ext cx="2133591" cy="12003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Emergency Housing – Motels, Case Management – Local agencies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525B132-766F-45EB-9312-8CD5DA2DFEE2}"/>
              </a:ext>
            </a:extLst>
          </p:cNvPr>
          <p:cNvSpPr txBox="1"/>
          <p:nvPr/>
        </p:nvSpPr>
        <p:spPr>
          <a:xfrm>
            <a:off x="5029200" y="5500249"/>
            <a:ext cx="1676400" cy="15696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195 households Rapid Rehousing, housing search</a:t>
            </a:r>
          </a:p>
          <a:p>
            <a:pPr algn="ctr"/>
            <a:r>
              <a:rPr lang="en-US" sz="1600" dirty="0"/>
              <a:t>Local agencies</a:t>
            </a:r>
          </a:p>
          <a:p>
            <a:pPr algn="ctr"/>
            <a:r>
              <a:rPr lang="en-US" sz="1600" dirty="0"/>
              <a:t>Case management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A682C1F-6CAA-44B1-9D18-56D1FD22ADAC}"/>
              </a:ext>
            </a:extLst>
          </p:cNvPr>
          <p:cNvSpPr txBox="1"/>
          <p:nvPr/>
        </p:nvSpPr>
        <p:spPr>
          <a:xfrm>
            <a:off x="6838764" y="4140682"/>
            <a:ext cx="1981200" cy="15696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30 CH households Permanent Supportive Housing, housing search, Local Agencies, Case Management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BA256E1-7F8F-4A4F-92F4-4A4D53E4DAF1}"/>
              </a:ext>
            </a:extLst>
          </p:cNvPr>
          <p:cNvSpPr txBox="1"/>
          <p:nvPr/>
        </p:nvSpPr>
        <p:spPr>
          <a:xfrm>
            <a:off x="4076700" y="3048000"/>
            <a:ext cx="4686298" cy="9233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Prevention – with diversion and short term rental assistance 100 households will maintain housing – Local agencies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24623EF-70AF-4908-8877-E7FAACB9251E}"/>
              </a:ext>
            </a:extLst>
          </p:cNvPr>
          <p:cNvCxnSpPr>
            <a:stCxn id="4" idx="2"/>
          </p:cNvCxnSpPr>
          <p:nvPr/>
        </p:nvCxnSpPr>
        <p:spPr>
          <a:xfrm>
            <a:off x="1752600" y="4601528"/>
            <a:ext cx="0" cy="580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41147FF-6312-447D-B19D-E31DCF58078C}"/>
              </a:ext>
            </a:extLst>
          </p:cNvPr>
          <p:cNvCxnSpPr>
            <a:cxnSpLocks/>
            <a:endCxn id="8" idx="1"/>
          </p:cNvCxnSpPr>
          <p:nvPr/>
        </p:nvCxnSpPr>
        <p:spPr>
          <a:xfrm flipV="1">
            <a:off x="2819400" y="4740847"/>
            <a:ext cx="228599" cy="4407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F3D4F8A-E2D2-4D4C-B1BB-9BAFB11E6B8F}"/>
              </a:ext>
            </a:extLst>
          </p:cNvPr>
          <p:cNvCxnSpPr>
            <a:stCxn id="8" idx="3"/>
          </p:cNvCxnSpPr>
          <p:nvPr/>
        </p:nvCxnSpPr>
        <p:spPr>
          <a:xfrm flipV="1">
            <a:off x="5181590" y="4720754"/>
            <a:ext cx="1657174" cy="200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FA75005-4FDC-4829-976D-88B45B792836}"/>
              </a:ext>
            </a:extLst>
          </p:cNvPr>
          <p:cNvCxnSpPr>
            <a:stCxn id="8" idx="3"/>
            <a:endCxn id="9" idx="0"/>
          </p:cNvCxnSpPr>
          <p:nvPr/>
        </p:nvCxnSpPr>
        <p:spPr>
          <a:xfrm>
            <a:off x="5181590" y="4740847"/>
            <a:ext cx="685810" cy="7594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533AE84-5935-4AF5-A9E6-F53AB82C59F9}"/>
              </a:ext>
            </a:extLst>
          </p:cNvPr>
          <p:cNvCxnSpPr/>
          <p:nvPr/>
        </p:nvCxnSpPr>
        <p:spPr>
          <a:xfrm>
            <a:off x="2743200" y="3429000"/>
            <a:ext cx="13335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94910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812</Words>
  <Application>Microsoft Office PowerPoint</Application>
  <PresentationFormat>On-screen Show (4:3)</PresentationFormat>
  <Paragraphs>120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Georgia</vt:lpstr>
      <vt:lpstr>Wingdings</vt:lpstr>
      <vt:lpstr>Office Theme</vt:lpstr>
      <vt:lpstr>ESG-CV Implementation – Pasco County Program Design - Coordinated Investment Plan</vt:lpstr>
      <vt:lpstr>Pasco County </vt:lpstr>
      <vt:lpstr>About Pasco County, FL Continuum of Care</vt:lpstr>
      <vt:lpstr>What we know about homelessness in Pasco County?</vt:lpstr>
      <vt:lpstr>Coordinated Investment Plan – Technical Assistance from Florida Housing Coalition</vt:lpstr>
      <vt:lpstr>Steps in Process </vt:lpstr>
      <vt:lpstr>Cohorts – Rehousing  225 households </vt:lpstr>
      <vt:lpstr>Overview of Anticipated Costs</vt:lpstr>
      <vt:lpstr>Overview of System and Workflow</vt:lpstr>
      <vt:lpstr>Lessons Learned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ESG-CV Implementation – Pasco County Program Design - Coordinated Investment Plan</dc:title>
  <dc:creator>Marcy A. Esbjerg</dc:creator>
  <cp:lastModifiedBy>Marcy A. Esbjerg</cp:lastModifiedBy>
  <cp:revision>8</cp:revision>
  <dcterms:created xsi:type="dcterms:W3CDTF">2021-06-10T16:14:59Z</dcterms:created>
  <dcterms:modified xsi:type="dcterms:W3CDTF">2021-06-11T20:07:01Z</dcterms:modified>
</cp:coreProperties>
</file>